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0B4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34" y="9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580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6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23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6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57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11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27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18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193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230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86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A98FE-FF73-468F-9606-8B4DD3B7BB0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63983-8301-4DDE-8DE4-4C5EDF40F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43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CE5F17-01CD-4C18-84C3-432180DBA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4464" y="3929825"/>
            <a:ext cx="10343070" cy="292817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РЕГИОНАЛЬНЫЙ ПРОЕКТ</a:t>
            </a:r>
            <a:b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b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«ЦИФРОВОЕ ГОСУДАРСТВЕННОЕ УПРАВЛЕНИЕ»</a:t>
            </a:r>
            <a:b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ru-RU" sz="4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A066AD-01FE-41D1-A887-5F43AAC841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B987977-8235-473B-87C9-8D9A53D30ABB}"/>
              </a:ext>
            </a:extLst>
          </p:cNvPr>
          <p:cNvSpPr/>
          <p:nvPr/>
        </p:nvSpPr>
        <p:spPr>
          <a:xfrm>
            <a:off x="714375" y="295274"/>
            <a:ext cx="10906125" cy="1162589"/>
          </a:xfrm>
          <a:prstGeom prst="roundRect">
            <a:avLst>
              <a:gd name="adj" fmla="val 50000"/>
            </a:avLst>
          </a:prstGeom>
          <a:solidFill>
            <a:srgbClr val="00B4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НАЦИОНАЛЬНЫЙ ПРОЕКТ «ЦИФРОВАЯ ЭКОНОМИКА»</a:t>
            </a:r>
          </a:p>
        </p:txBody>
      </p:sp>
      <p:sp>
        <p:nvSpPr>
          <p:cNvPr id="6" name="Блок-схема: задержка 5">
            <a:extLst>
              <a:ext uri="{FF2B5EF4-FFF2-40B4-BE49-F238E27FC236}">
                <a16:creationId xmlns:a16="http://schemas.microsoft.com/office/drawing/2014/main" id="{1B9A91A3-34AB-4F40-8E27-09F5FAFEA665}"/>
              </a:ext>
            </a:extLst>
          </p:cNvPr>
          <p:cNvSpPr/>
          <p:nvPr/>
        </p:nvSpPr>
        <p:spPr>
          <a:xfrm rot="16200000">
            <a:off x="3848819" y="-1485183"/>
            <a:ext cx="4494363" cy="12192000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РЕГИОАЛЬНЫЙ ПРОЕКТ</a:t>
            </a:r>
          </a:p>
          <a:p>
            <a:pPr algn="ctr"/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«ЦИФРОВОЕ ГОСУДАРСТВЕННОЕ УПРАВЛЕНИЕ»</a:t>
            </a:r>
          </a:p>
        </p:txBody>
      </p:sp>
    </p:spTree>
    <p:extLst>
      <p:ext uri="{BB962C8B-B14F-4D97-AF65-F5344CB8AC3E}">
        <p14:creationId xmlns:p14="http://schemas.microsoft.com/office/powerpoint/2010/main" val="3963002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A066AD-01FE-41D1-A887-5F43AAC841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B987977-8235-473B-87C9-8D9A53D30ABB}"/>
              </a:ext>
            </a:extLst>
          </p:cNvPr>
          <p:cNvSpPr/>
          <p:nvPr/>
        </p:nvSpPr>
        <p:spPr>
          <a:xfrm>
            <a:off x="642937" y="228600"/>
            <a:ext cx="10906125" cy="1162589"/>
          </a:xfrm>
          <a:prstGeom prst="roundRect">
            <a:avLst>
              <a:gd name="adj" fmla="val 50000"/>
            </a:avLst>
          </a:prstGeom>
          <a:solidFill>
            <a:srgbClr val="00B4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ПРИОРИТЕТНЫЕ МУНИЦИПАЛЬНЫЕ УСЛУГИ, ПОЛУЧЕННЫЕ В ЭЛЕКТРОНОМ ВИДЕ</a:t>
            </a:r>
          </a:p>
        </p:txBody>
      </p:sp>
      <p:sp>
        <p:nvSpPr>
          <p:cNvPr id="6" name="Блок-схема: задержка 5">
            <a:extLst>
              <a:ext uri="{FF2B5EF4-FFF2-40B4-BE49-F238E27FC236}">
                <a16:creationId xmlns:a16="http://schemas.microsoft.com/office/drawing/2014/main" id="{1B9A91A3-34AB-4F40-8E27-09F5FAFEA665}"/>
              </a:ext>
            </a:extLst>
          </p:cNvPr>
          <p:cNvSpPr/>
          <p:nvPr/>
        </p:nvSpPr>
        <p:spPr>
          <a:xfrm>
            <a:off x="0" y="1828801"/>
            <a:ext cx="12192000" cy="5029200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1688" indent="-285750">
              <a:buFont typeface="Arial" panose="020B0604020202020204" pitchFamily="34" charset="0"/>
              <a:buChar char="•"/>
            </a:pPr>
            <a:r>
              <a:rPr lang="ru-RU" dirty="0"/>
              <a:t>подготовка и выдача разрешений на строительство</a:t>
            </a:r>
            <a:r>
              <a:rPr lang="en-US" dirty="0"/>
              <a:t>;</a:t>
            </a:r>
          </a:p>
          <a:p>
            <a:pPr marL="801688" indent="-285750">
              <a:buFont typeface="Arial" panose="020B0604020202020204" pitchFamily="34" charset="0"/>
              <a:buChar char="•"/>
            </a:pPr>
            <a:r>
              <a:rPr lang="ru-RU" dirty="0"/>
              <a:t>принятие документов, а также выдача решений о переводе или об отказе в переводе жилого помещения в нежилое помещение или нежилого помещения в жилое помещение ;</a:t>
            </a:r>
          </a:p>
          <a:p>
            <a:pPr marL="801688" indent="-285750">
              <a:buFont typeface="Arial" panose="020B0604020202020204" pitchFamily="34" charset="0"/>
              <a:buChar char="•"/>
            </a:pPr>
            <a:r>
              <a:rPr lang="ru-RU" dirty="0"/>
              <a:t>прием заявлений и выдача документов о согласовании проведения переустройства и (или) перепланировки жилого помещения;</a:t>
            </a:r>
          </a:p>
          <a:p>
            <a:pPr marL="801688" indent="-285750">
              <a:buFont typeface="Arial" panose="020B0604020202020204" pitchFamily="34" charset="0"/>
              <a:buChar char="•"/>
            </a:pPr>
            <a:r>
              <a:rPr lang="ru-RU" dirty="0"/>
              <a:t>прием заявлений, документов, а также постановка граждан на учет в качестве нуждающихся в жилых помещениях;</a:t>
            </a:r>
          </a:p>
          <a:p>
            <a:pPr marL="801688" indent="-285750">
              <a:buFont typeface="Arial" panose="020B0604020202020204" pitchFamily="34" charset="0"/>
              <a:buChar char="•"/>
            </a:pPr>
            <a:r>
              <a:rPr lang="ru-RU" dirty="0"/>
              <a:t>выдача разрешений на установку рекламных конструкций на соответствующей территории, аннулирование таких разрешений, выдача предписаний о демонтаже самовольно установленных вновь рекламных конструкций;</a:t>
            </a:r>
          </a:p>
          <a:p>
            <a:pPr marL="801688" indent="-285750">
              <a:buFont typeface="Arial" panose="020B0604020202020204" pitchFamily="34" charset="0"/>
              <a:buChar char="•"/>
            </a:pPr>
            <a:r>
              <a:rPr lang="ru-RU" dirty="0"/>
              <a:t>прием заявлений, постановка на учет и зачисление детей в образовательные учреждения, реализующие основную образовательную программу дошкольного образования (детские сады);</a:t>
            </a:r>
          </a:p>
          <a:p>
            <a:pPr marL="801688" indent="-285750">
              <a:buFont typeface="Arial" panose="020B0604020202020204" pitchFamily="34" charset="0"/>
              <a:buChar char="•"/>
            </a:pPr>
            <a:r>
              <a:rPr lang="ru-RU" dirty="0"/>
              <a:t>зачисление детей в общеобразовательные учреждения субъектов Российской Федерации или муниципальные общеобразовательные учреждения.</a:t>
            </a:r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89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B987977-8235-473B-87C9-8D9A53D30ABB}"/>
              </a:ext>
            </a:extLst>
          </p:cNvPr>
          <p:cNvSpPr/>
          <p:nvPr/>
        </p:nvSpPr>
        <p:spPr>
          <a:xfrm>
            <a:off x="642937" y="228600"/>
            <a:ext cx="10906125" cy="1162589"/>
          </a:xfrm>
          <a:prstGeom prst="roundRect">
            <a:avLst>
              <a:gd name="adj" fmla="val 50000"/>
            </a:avLst>
          </a:prstGeom>
          <a:solidFill>
            <a:srgbClr val="00B4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ПРИОРИТЕТНЫЕ МУНИЦИПАЛЬНЫЕ УСЛУГИ, ПОЛУЧЕННЫЕ В ЭЛЕКТРОНОМ ВИДЕ</a:t>
            </a:r>
          </a:p>
        </p:txBody>
      </p:sp>
      <p:sp>
        <p:nvSpPr>
          <p:cNvPr id="5" name="Полилиния 92">
            <a:extLst>
              <a:ext uri="{FF2B5EF4-FFF2-40B4-BE49-F238E27FC236}">
                <a16:creationId xmlns:a16="http://schemas.microsoft.com/office/drawing/2014/main" id="{5312E7A3-B24B-4D11-B8E8-D45B659FE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 bwMode="auto">
          <a:xfrm>
            <a:off x="7005624" y="4519231"/>
            <a:ext cx="2696641" cy="2256952"/>
          </a:xfrm>
          <a:custGeom>
            <a:avLst/>
            <a:gdLst>
              <a:gd name="T0" fmla="*/ 0 w 235"/>
              <a:gd name="T1" fmla="*/ 118 h 235"/>
              <a:gd name="T2" fmla="*/ 0 w 235"/>
              <a:gd name="T3" fmla="*/ 0 h 235"/>
              <a:gd name="T4" fmla="*/ 118 w 235"/>
              <a:gd name="T5" fmla="*/ 0 h 235"/>
              <a:gd name="T6" fmla="*/ 235 w 235"/>
              <a:gd name="T7" fmla="*/ 118 h 235"/>
              <a:gd name="T8" fmla="*/ 118 w 235"/>
              <a:gd name="T9" fmla="*/ 235 h 235"/>
              <a:gd name="T10" fmla="*/ 0 w 235"/>
              <a:gd name="T11" fmla="*/ 11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5" h="235">
                <a:moveTo>
                  <a:pt x="0" y="118"/>
                </a:moveTo>
                <a:cubicBezTo>
                  <a:pt x="0" y="85"/>
                  <a:pt x="0" y="0"/>
                  <a:pt x="0" y="0"/>
                </a:cubicBezTo>
                <a:cubicBezTo>
                  <a:pt x="0" y="0"/>
                  <a:pt x="85" y="0"/>
                  <a:pt x="118" y="0"/>
                </a:cubicBezTo>
                <a:cubicBezTo>
                  <a:pt x="182" y="0"/>
                  <a:pt x="235" y="53"/>
                  <a:pt x="235" y="118"/>
                </a:cubicBezTo>
                <a:cubicBezTo>
                  <a:pt x="235" y="182"/>
                  <a:pt x="182" y="235"/>
                  <a:pt x="118" y="235"/>
                </a:cubicBezTo>
                <a:cubicBezTo>
                  <a:pt x="53" y="235"/>
                  <a:pt x="0" y="182"/>
                  <a:pt x="0" y="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rtl="0"/>
            <a:r>
              <a:rPr lang="ru-RU" sz="3200" noProof="1">
                <a:solidFill>
                  <a:schemeClr val="bg1"/>
                </a:solidFill>
                <a:latin typeface="Arial Black" panose="020B0A04020102020204" pitchFamily="34" charset="0"/>
              </a:rPr>
              <a:t>55%</a:t>
            </a:r>
          </a:p>
        </p:txBody>
      </p:sp>
      <p:sp>
        <p:nvSpPr>
          <p:cNvPr id="7" name="Полилиния 96">
            <a:extLst>
              <a:ext uri="{FF2B5EF4-FFF2-40B4-BE49-F238E27FC236}">
                <a16:creationId xmlns:a16="http://schemas.microsoft.com/office/drawing/2014/main" id="{70D3AED3-AAED-4C46-ACCA-09D15D594C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 bwMode="auto">
          <a:xfrm>
            <a:off x="7005625" y="1910116"/>
            <a:ext cx="1714863" cy="1645477"/>
          </a:xfrm>
          <a:custGeom>
            <a:avLst/>
            <a:gdLst>
              <a:gd name="T0" fmla="*/ 0 w 294"/>
              <a:gd name="T1" fmla="*/ 147 h 294"/>
              <a:gd name="T2" fmla="*/ 0 w 294"/>
              <a:gd name="T3" fmla="*/ 294 h 294"/>
              <a:gd name="T4" fmla="*/ 147 w 294"/>
              <a:gd name="T5" fmla="*/ 294 h 294"/>
              <a:gd name="T6" fmla="*/ 294 w 294"/>
              <a:gd name="T7" fmla="*/ 147 h 294"/>
              <a:gd name="T8" fmla="*/ 147 w 294"/>
              <a:gd name="T9" fmla="*/ 0 h 294"/>
              <a:gd name="T10" fmla="*/ 0 w 294"/>
              <a:gd name="T11" fmla="*/ 14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4" h="294">
                <a:moveTo>
                  <a:pt x="0" y="147"/>
                </a:moveTo>
                <a:cubicBezTo>
                  <a:pt x="0" y="187"/>
                  <a:pt x="0" y="294"/>
                  <a:pt x="0" y="294"/>
                </a:cubicBezTo>
                <a:cubicBezTo>
                  <a:pt x="0" y="294"/>
                  <a:pt x="107" y="294"/>
                  <a:pt x="147" y="294"/>
                </a:cubicBezTo>
                <a:cubicBezTo>
                  <a:pt x="228" y="294"/>
                  <a:pt x="294" y="228"/>
                  <a:pt x="294" y="147"/>
                </a:cubicBezTo>
                <a:cubicBezTo>
                  <a:pt x="294" y="66"/>
                  <a:pt x="228" y="0"/>
                  <a:pt x="147" y="0"/>
                </a:cubicBezTo>
                <a:cubicBezTo>
                  <a:pt x="66" y="0"/>
                  <a:pt x="0" y="66"/>
                  <a:pt x="0" y="14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rtl="0"/>
            <a:r>
              <a:rPr lang="ru-RU" sz="3200" noProof="1">
                <a:solidFill>
                  <a:schemeClr val="bg1"/>
                </a:solidFill>
                <a:latin typeface="Arial Black" panose="020B0A04020102020204" pitchFamily="34" charset="0"/>
              </a:rPr>
              <a:t>30%</a:t>
            </a:r>
          </a:p>
        </p:txBody>
      </p:sp>
      <p:sp>
        <p:nvSpPr>
          <p:cNvPr id="8" name="Полилиния 100">
            <a:extLst>
              <a:ext uri="{FF2B5EF4-FFF2-40B4-BE49-F238E27FC236}">
                <a16:creationId xmlns:a16="http://schemas.microsoft.com/office/drawing/2014/main" id="{0BBB54E0-1F7F-4738-8995-5A3D0F352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 bwMode="auto">
          <a:xfrm>
            <a:off x="3939749" y="2373916"/>
            <a:ext cx="1246628" cy="1162589"/>
          </a:xfrm>
          <a:custGeom>
            <a:avLst/>
            <a:gdLst>
              <a:gd name="T0" fmla="*/ 367 w 367"/>
              <a:gd name="T1" fmla="*/ 183 h 367"/>
              <a:gd name="T2" fmla="*/ 367 w 367"/>
              <a:gd name="T3" fmla="*/ 367 h 367"/>
              <a:gd name="T4" fmla="*/ 184 w 367"/>
              <a:gd name="T5" fmla="*/ 367 h 367"/>
              <a:gd name="T6" fmla="*/ 0 w 367"/>
              <a:gd name="T7" fmla="*/ 183 h 367"/>
              <a:gd name="T8" fmla="*/ 184 w 367"/>
              <a:gd name="T9" fmla="*/ 0 h 367"/>
              <a:gd name="T10" fmla="*/ 367 w 367"/>
              <a:gd name="T11" fmla="*/ 183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7" h="367">
                <a:moveTo>
                  <a:pt x="367" y="183"/>
                </a:moveTo>
                <a:cubicBezTo>
                  <a:pt x="367" y="234"/>
                  <a:pt x="367" y="367"/>
                  <a:pt x="367" y="367"/>
                </a:cubicBezTo>
                <a:cubicBezTo>
                  <a:pt x="367" y="367"/>
                  <a:pt x="234" y="367"/>
                  <a:pt x="184" y="367"/>
                </a:cubicBezTo>
                <a:cubicBezTo>
                  <a:pt x="82" y="367"/>
                  <a:pt x="0" y="284"/>
                  <a:pt x="0" y="183"/>
                </a:cubicBezTo>
                <a:cubicBezTo>
                  <a:pt x="0" y="82"/>
                  <a:pt x="82" y="0"/>
                  <a:pt x="184" y="0"/>
                </a:cubicBezTo>
                <a:cubicBezTo>
                  <a:pt x="285" y="0"/>
                  <a:pt x="367" y="82"/>
                  <a:pt x="367" y="1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rtl="0"/>
            <a:r>
              <a:rPr lang="ru-RU" sz="3200" noProof="1">
                <a:solidFill>
                  <a:schemeClr val="bg1"/>
                </a:solidFill>
                <a:latin typeface="Arial Black" panose="020B0A04020102020204" pitchFamily="34" charset="0"/>
              </a:rPr>
              <a:t>20%</a:t>
            </a:r>
          </a:p>
        </p:txBody>
      </p:sp>
      <p:sp>
        <p:nvSpPr>
          <p:cNvPr id="9" name="Полилиния 104">
            <a:extLst>
              <a:ext uri="{FF2B5EF4-FFF2-40B4-BE49-F238E27FC236}">
                <a16:creationId xmlns:a16="http://schemas.microsoft.com/office/drawing/2014/main" id="{09C9C361-9308-44EC-8CB4-7D1C51F616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 bwMode="auto">
          <a:xfrm>
            <a:off x="2569946" y="4519231"/>
            <a:ext cx="2616432" cy="2256953"/>
          </a:xfrm>
          <a:custGeom>
            <a:avLst/>
            <a:gdLst>
              <a:gd name="T0" fmla="*/ 188 w 188"/>
              <a:gd name="T1" fmla="*/ 94 h 188"/>
              <a:gd name="T2" fmla="*/ 188 w 188"/>
              <a:gd name="T3" fmla="*/ 0 h 188"/>
              <a:gd name="T4" fmla="*/ 94 w 188"/>
              <a:gd name="T5" fmla="*/ 0 h 188"/>
              <a:gd name="T6" fmla="*/ 0 w 188"/>
              <a:gd name="T7" fmla="*/ 94 h 188"/>
              <a:gd name="T8" fmla="*/ 94 w 188"/>
              <a:gd name="T9" fmla="*/ 188 h 188"/>
              <a:gd name="T10" fmla="*/ 188 w 188"/>
              <a:gd name="T11" fmla="*/ 9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8" h="188">
                <a:moveTo>
                  <a:pt x="188" y="94"/>
                </a:moveTo>
                <a:cubicBezTo>
                  <a:pt x="188" y="68"/>
                  <a:pt x="188" y="0"/>
                  <a:pt x="188" y="0"/>
                </a:cubicBezTo>
                <a:cubicBezTo>
                  <a:pt x="188" y="0"/>
                  <a:pt x="120" y="0"/>
                  <a:pt x="94" y="0"/>
                </a:cubicBez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rtl="0"/>
            <a:r>
              <a:rPr lang="ru-RU" sz="3200" noProof="1">
                <a:solidFill>
                  <a:schemeClr val="bg1"/>
                </a:solidFill>
                <a:latin typeface="Arial Black" panose="020B0A04020102020204" pitchFamily="34" charset="0"/>
              </a:rPr>
              <a:t>55%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22DAF038-FAEF-408E-A284-D0B443A93D0C}"/>
              </a:ext>
            </a:extLst>
          </p:cNvPr>
          <p:cNvGrpSpPr/>
          <p:nvPr/>
        </p:nvGrpSpPr>
        <p:grpSpPr>
          <a:xfrm>
            <a:off x="5218673" y="3131326"/>
            <a:ext cx="1655908" cy="1620178"/>
            <a:chOff x="2867025" y="3390118"/>
            <a:chExt cx="1120400" cy="1123575"/>
          </a:xfrm>
        </p:grpSpPr>
        <p:sp>
          <p:nvSpPr>
            <p:cNvPr id="11" name="Полилиния 44">
              <a:extLst>
                <a:ext uri="{FF2B5EF4-FFF2-40B4-BE49-F238E27FC236}">
                  <a16:creationId xmlns:a16="http://schemas.microsoft.com/office/drawing/2014/main" id="{4F02E03B-3115-48B9-906C-EA2F2DFA5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67025" y="3390118"/>
              <a:ext cx="561975" cy="561975"/>
            </a:xfrm>
            <a:custGeom>
              <a:avLst/>
              <a:gdLst>
                <a:gd name="T0" fmla="*/ 40 w 177"/>
                <a:gd name="T1" fmla="*/ 177 h 177"/>
                <a:gd name="T2" fmla="*/ 0 w 177"/>
                <a:gd name="T3" fmla="*/ 177 h 177"/>
                <a:gd name="T4" fmla="*/ 177 w 177"/>
                <a:gd name="T5" fmla="*/ 0 h 177"/>
                <a:gd name="T6" fmla="*/ 177 w 177"/>
                <a:gd name="T7" fmla="*/ 40 h 177"/>
                <a:gd name="T8" fmla="*/ 40 w 17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7">
                  <a:moveTo>
                    <a:pt x="40" y="177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0" y="80"/>
                    <a:pt x="79" y="0"/>
                    <a:pt x="177" y="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02" y="40"/>
                    <a:pt x="40" y="102"/>
                    <a:pt x="40" y="1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1">
                <a:latin typeface="Times New Roman" panose="02020603050405020304" pitchFamily="18" charset="0"/>
              </a:endParaRPr>
            </a:p>
          </p:txBody>
        </p:sp>
        <p:sp>
          <p:nvSpPr>
            <p:cNvPr id="12" name="Полилиния 49">
              <a:extLst>
                <a:ext uri="{FF2B5EF4-FFF2-40B4-BE49-F238E27FC236}">
                  <a16:creationId xmlns:a16="http://schemas.microsoft.com/office/drawing/2014/main" id="{8A95702F-C2FD-4263-BEA5-64A53332B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25825" y="3390493"/>
              <a:ext cx="561600" cy="561600"/>
            </a:xfrm>
            <a:custGeom>
              <a:avLst/>
              <a:gdLst>
                <a:gd name="T0" fmla="*/ 177 w 177"/>
                <a:gd name="T1" fmla="*/ 177 h 177"/>
                <a:gd name="T2" fmla="*/ 137 w 177"/>
                <a:gd name="T3" fmla="*/ 177 h 177"/>
                <a:gd name="T4" fmla="*/ 0 w 177"/>
                <a:gd name="T5" fmla="*/ 40 h 177"/>
                <a:gd name="T6" fmla="*/ 0 w 177"/>
                <a:gd name="T7" fmla="*/ 0 h 177"/>
                <a:gd name="T8" fmla="*/ 177 w 17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7">
                  <a:moveTo>
                    <a:pt x="177" y="177"/>
                  </a:moveTo>
                  <a:cubicBezTo>
                    <a:pt x="137" y="177"/>
                    <a:pt x="137" y="177"/>
                    <a:pt x="137" y="177"/>
                  </a:cubicBezTo>
                  <a:cubicBezTo>
                    <a:pt x="137" y="102"/>
                    <a:pt x="76" y="40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77" y="80"/>
                    <a:pt x="177" y="1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1">
                <a:latin typeface="Times New Roman" panose="02020603050405020304" pitchFamily="18" charset="0"/>
              </a:endParaRPr>
            </a:p>
          </p:txBody>
        </p:sp>
        <p:sp>
          <p:nvSpPr>
            <p:cNvPr id="13" name="Полилиния 54">
              <a:extLst>
                <a:ext uri="{FF2B5EF4-FFF2-40B4-BE49-F238E27FC236}">
                  <a16:creationId xmlns:a16="http://schemas.microsoft.com/office/drawing/2014/main" id="{9FB8A6D2-11E8-4468-937D-3CFFC9C5C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67025" y="3952093"/>
              <a:ext cx="561600" cy="561600"/>
            </a:xfrm>
            <a:custGeom>
              <a:avLst/>
              <a:gdLst>
                <a:gd name="T0" fmla="*/ 177 w 177"/>
                <a:gd name="T1" fmla="*/ 177 h 177"/>
                <a:gd name="T2" fmla="*/ 0 w 177"/>
                <a:gd name="T3" fmla="*/ 0 h 177"/>
                <a:gd name="T4" fmla="*/ 40 w 177"/>
                <a:gd name="T5" fmla="*/ 0 h 177"/>
                <a:gd name="T6" fmla="*/ 177 w 177"/>
                <a:gd name="T7" fmla="*/ 137 h 177"/>
                <a:gd name="T8" fmla="*/ 177 w 17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7">
                  <a:moveTo>
                    <a:pt x="177" y="177"/>
                  </a:moveTo>
                  <a:cubicBezTo>
                    <a:pt x="79" y="177"/>
                    <a:pt x="0" y="98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76"/>
                    <a:pt x="102" y="137"/>
                    <a:pt x="177" y="137"/>
                  </a:cubicBezTo>
                  <a:lnTo>
                    <a:pt x="177" y="17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1">
                <a:latin typeface="Times New Roman" panose="02020603050405020304" pitchFamily="18" charset="0"/>
              </a:endParaRPr>
            </a:p>
          </p:txBody>
        </p:sp>
        <p:sp>
          <p:nvSpPr>
            <p:cNvPr id="14" name="Полилиния 59">
              <a:extLst>
                <a:ext uri="{FF2B5EF4-FFF2-40B4-BE49-F238E27FC236}">
                  <a16:creationId xmlns:a16="http://schemas.microsoft.com/office/drawing/2014/main" id="{D55CA5F0-6B40-408A-A5B6-DE58BD6165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25825" y="3952093"/>
              <a:ext cx="561600" cy="561600"/>
            </a:xfrm>
            <a:custGeom>
              <a:avLst/>
              <a:gdLst>
                <a:gd name="T0" fmla="*/ 0 w 177"/>
                <a:gd name="T1" fmla="*/ 177 h 177"/>
                <a:gd name="T2" fmla="*/ 0 w 177"/>
                <a:gd name="T3" fmla="*/ 137 h 177"/>
                <a:gd name="T4" fmla="*/ 137 w 177"/>
                <a:gd name="T5" fmla="*/ 0 h 177"/>
                <a:gd name="T6" fmla="*/ 177 w 177"/>
                <a:gd name="T7" fmla="*/ 0 h 177"/>
                <a:gd name="T8" fmla="*/ 0 w 17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7">
                  <a:moveTo>
                    <a:pt x="0" y="177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76" y="137"/>
                    <a:pt x="137" y="76"/>
                    <a:pt x="13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98"/>
                    <a:pt x="98" y="177"/>
                    <a:pt x="0" y="1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1">
                <a:latin typeface="Times New Roman" panose="02020603050405020304" pitchFamily="18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10724B4-5CF7-475A-AAE6-DA4574AEF23C}"/>
              </a:ext>
            </a:extLst>
          </p:cNvPr>
          <p:cNvSpPr txBox="1"/>
          <p:nvPr/>
        </p:nvSpPr>
        <p:spPr>
          <a:xfrm>
            <a:off x="5486836" y="3650794"/>
            <a:ext cx="1579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+25%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2CB59C-046D-43EC-91B9-05C6B8702784}"/>
              </a:ext>
            </a:extLst>
          </p:cNvPr>
          <p:cNvSpPr txBox="1"/>
          <p:nvPr/>
        </p:nvSpPr>
        <p:spPr>
          <a:xfrm>
            <a:off x="367924" y="1966993"/>
            <a:ext cx="2493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Фактически в 2018 году</a:t>
            </a:r>
          </a:p>
        </p:txBody>
      </p:sp>
      <p:cxnSp>
        <p:nvCxnSpPr>
          <p:cNvPr id="17" name="Соединитель: уступ 16">
            <a:extLst>
              <a:ext uri="{FF2B5EF4-FFF2-40B4-BE49-F238E27FC236}">
                <a16:creationId xmlns:a16="http://schemas.microsoft.com/office/drawing/2014/main" id="{1A23559C-3DDA-4024-B3E0-0C8EBEAF928F}"/>
              </a:ext>
            </a:extLst>
          </p:cNvPr>
          <p:cNvCxnSpPr>
            <a:cxnSpLocks/>
          </p:cNvCxnSpPr>
          <p:nvPr/>
        </p:nvCxnSpPr>
        <p:spPr>
          <a:xfrm>
            <a:off x="2897573" y="2158558"/>
            <a:ext cx="1005838" cy="79665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: уступ 20">
            <a:extLst>
              <a:ext uri="{FF2B5EF4-FFF2-40B4-BE49-F238E27FC236}">
                <a16:creationId xmlns:a16="http://schemas.microsoft.com/office/drawing/2014/main" id="{2ABF76BA-F171-4C1F-92EF-EFF709D769D6}"/>
              </a:ext>
            </a:extLst>
          </p:cNvPr>
          <p:cNvCxnSpPr>
            <a:cxnSpLocks/>
          </p:cNvCxnSpPr>
          <p:nvPr/>
        </p:nvCxnSpPr>
        <p:spPr>
          <a:xfrm flipV="1">
            <a:off x="8864867" y="2158558"/>
            <a:ext cx="981777" cy="79665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94BBF2A-84D9-40EF-8079-DB9B2395C373}"/>
              </a:ext>
            </a:extLst>
          </p:cNvPr>
          <p:cNvSpPr txBox="1"/>
          <p:nvPr/>
        </p:nvSpPr>
        <p:spPr>
          <a:xfrm>
            <a:off x="10039149" y="1973892"/>
            <a:ext cx="186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План на 2019 год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148BBE-F5EF-4E00-9C5A-13D41C71D02C}"/>
              </a:ext>
            </a:extLst>
          </p:cNvPr>
          <p:cNvSpPr txBox="1"/>
          <p:nvPr/>
        </p:nvSpPr>
        <p:spPr>
          <a:xfrm>
            <a:off x="367924" y="4105173"/>
            <a:ext cx="1850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Фактически за </a:t>
            </a:r>
          </a:p>
          <a:p>
            <a:r>
              <a:rPr lang="ru-RU" dirty="0"/>
              <a:t>11 мес.2019 года</a:t>
            </a:r>
          </a:p>
        </p:txBody>
      </p:sp>
      <p:cxnSp>
        <p:nvCxnSpPr>
          <p:cNvPr id="26" name="Соединитель: уступ 25">
            <a:extLst>
              <a:ext uri="{FF2B5EF4-FFF2-40B4-BE49-F238E27FC236}">
                <a16:creationId xmlns:a16="http://schemas.microsoft.com/office/drawing/2014/main" id="{E3C8224E-E619-4360-83C1-64398110219C}"/>
              </a:ext>
            </a:extLst>
          </p:cNvPr>
          <p:cNvCxnSpPr>
            <a:cxnSpLocks/>
          </p:cNvCxnSpPr>
          <p:nvPr/>
        </p:nvCxnSpPr>
        <p:spPr>
          <a:xfrm rot="10800000">
            <a:off x="1517691" y="4891365"/>
            <a:ext cx="1019960" cy="75634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23C414C-1E83-48EB-8A94-1EF11A09222C}"/>
              </a:ext>
            </a:extLst>
          </p:cNvPr>
          <p:cNvSpPr txBox="1"/>
          <p:nvPr/>
        </p:nvSpPr>
        <p:spPr>
          <a:xfrm>
            <a:off x="9846644" y="4184168"/>
            <a:ext cx="217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Прогноз на 2019 год</a:t>
            </a:r>
          </a:p>
        </p:txBody>
      </p:sp>
      <p:cxnSp>
        <p:nvCxnSpPr>
          <p:cNvPr id="30" name="Соединитель: уступ 29">
            <a:extLst>
              <a:ext uri="{FF2B5EF4-FFF2-40B4-BE49-F238E27FC236}">
                <a16:creationId xmlns:a16="http://schemas.microsoft.com/office/drawing/2014/main" id="{094DC841-01AD-430F-A6B5-EFE5F2AEF533}"/>
              </a:ext>
            </a:extLst>
          </p:cNvPr>
          <p:cNvCxnSpPr/>
          <p:nvPr/>
        </p:nvCxnSpPr>
        <p:spPr>
          <a:xfrm flipV="1">
            <a:off x="9702265" y="4751504"/>
            <a:ext cx="1116531" cy="109103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17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CE5F17-01CD-4C18-84C3-432180DBA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4464" y="3929825"/>
            <a:ext cx="10343070" cy="292817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РЕГИОНАЛЬНЫЙ ПРОЕКТ</a:t>
            </a:r>
            <a:b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b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«КАДРЫ ДЛЯ ЦИФРОВОЙ ЭКОНОМИКИ»</a:t>
            </a:r>
            <a:br>
              <a:rPr lang="ru-RU" sz="40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ru-RU" sz="4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A066AD-01FE-41D1-A887-5F43AAC841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B987977-8235-473B-87C9-8D9A53D30ABB}"/>
              </a:ext>
            </a:extLst>
          </p:cNvPr>
          <p:cNvSpPr/>
          <p:nvPr/>
        </p:nvSpPr>
        <p:spPr>
          <a:xfrm>
            <a:off x="714375" y="295274"/>
            <a:ext cx="10906125" cy="1162589"/>
          </a:xfrm>
          <a:prstGeom prst="roundRect">
            <a:avLst>
              <a:gd name="adj" fmla="val 50000"/>
            </a:avLst>
          </a:prstGeom>
          <a:solidFill>
            <a:srgbClr val="00B4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НАЦИОНАЛЬНЫЙ ПРОЕКТ «ЦИФРОВАЯ ЭКОНОМИКА»</a:t>
            </a:r>
          </a:p>
        </p:txBody>
      </p:sp>
      <p:sp>
        <p:nvSpPr>
          <p:cNvPr id="7" name="Блок-схема: задержка 6">
            <a:extLst>
              <a:ext uri="{FF2B5EF4-FFF2-40B4-BE49-F238E27FC236}">
                <a16:creationId xmlns:a16="http://schemas.microsoft.com/office/drawing/2014/main" id="{24B9997E-ECAC-4DE5-9E1D-3DB4594EF9EE}"/>
              </a:ext>
            </a:extLst>
          </p:cNvPr>
          <p:cNvSpPr/>
          <p:nvPr/>
        </p:nvSpPr>
        <p:spPr>
          <a:xfrm rot="16200000">
            <a:off x="3848819" y="-1485183"/>
            <a:ext cx="4494363" cy="12192000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РЕГИОАЛЬНЫЙ ПРОЕКТ</a:t>
            </a:r>
          </a:p>
          <a:p>
            <a:pPr algn="ctr"/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«КАДРЫ ДЛЯ ЦИФРОВОЙ ЭКОНОМИКИ»</a:t>
            </a:r>
          </a:p>
        </p:txBody>
      </p:sp>
    </p:spTree>
    <p:extLst>
      <p:ext uri="{BB962C8B-B14F-4D97-AF65-F5344CB8AC3E}">
        <p14:creationId xmlns:p14="http://schemas.microsoft.com/office/powerpoint/2010/main" val="405605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один скругленный угол 5">
            <a:extLst>
              <a:ext uri="{FF2B5EF4-FFF2-40B4-BE49-F238E27FC236}">
                <a16:creationId xmlns:a16="http://schemas.microsoft.com/office/drawing/2014/main" id="{2172847D-B2B5-4FED-BC7A-8AB5E8A5057F}"/>
              </a:ext>
            </a:extLst>
          </p:cNvPr>
          <p:cNvSpPr/>
          <p:nvPr/>
        </p:nvSpPr>
        <p:spPr>
          <a:xfrm>
            <a:off x="0" y="2020236"/>
            <a:ext cx="6382652" cy="4837764"/>
          </a:xfrm>
          <a:prstGeom prst="round1Rect">
            <a:avLst>
              <a:gd name="adj" fmla="val 50000"/>
            </a:avLst>
          </a:prstGeom>
          <a:solidFill>
            <a:srgbClr val="4472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B987977-8235-473B-87C9-8D9A53D30ABB}"/>
              </a:ext>
            </a:extLst>
          </p:cNvPr>
          <p:cNvSpPr/>
          <p:nvPr/>
        </p:nvSpPr>
        <p:spPr>
          <a:xfrm>
            <a:off x="788457" y="293206"/>
            <a:ext cx="10906125" cy="1162589"/>
          </a:xfrm>
          <a:prstGeom prst="roundRect">
            <a:avLst>
              <a:gd name="adj" fmla="val 50000"/>
            </a:avLst>
          </a:prstGeom>
          <a:solidFill>
            <a:srgbClr val="00B4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 Black" panose="020B0A04020102020204" pitchFamily="34" charset="0"/>
                <a:cs typeface="Arial" panose="020B0604020202020204" pitchFamily="34" charset="0"/>
              </a:rPr>
              <a:t>КАДРЫ ДЛЯ ЦИФРОВОЙ ЭКОНОМИКИ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42EFD-3DD1-48E0-9FF7-E8FC9CB51032}"/>
              </a:ext>
            </a:extLst>
          </p:cNvPr>
          <p:cNvSpPr txBox="1"/>
          <p:nvPr/>
        </p:nvSpPr>
        <p:spPr>
          <a:xfrm>
            <a:off x="275707" y="2578107"/>
            <a:ext cx="4938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ПОПУЛЯРИЗАЦИЯ ЦИФРОВЫХ </a:t>
            </a:r>
          </a:p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 СРЕДИ</a:t>
            </a:r>
          </a:p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ГРАЖДАН  Г. СТЕРЛИТАМАК</a:t>
            </a:r>
          </a:p>
        </p:txBody>
      </p: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0EF14903-D0B7-4ADB-BCAF-DED349687EE5}"/>
              </a:ext>
            </a:extLst>
          </p:cNvPr>
          <p:cNvGrpSpPr/>
          <p:nvPr/>
        </p:nvGrpSpPr>
        <p:grpSpPr>
          <a:xfrm>
            <a:off x="194920" y="4151641"/>
            <a:ext cx="5992812" cy="2295915"/>
            <a:chOff x="477838" y="1323975"/>
            <a:chExt cx="5992812" cy="2295915"/>
          </a:xfrm>
          <a:gradFill>
            <a:gsLst>
              <a:gs pos="0">
                <a:srgbClr val="FFFF00"/>
              </a:gs>
              <a:gs pos="47300">
                <a:srgbClr val="00B050"/>
              </a:gs>
              <a:gs pos="100000">
                <a:srgbClr val="FFC000"/>
              </a:gs>
            </a:gsLst>
            <a:lin ang="10800000" scaled="1"/>
          </a:gradFill>
        </p:grpSpPr>
        <p:sp>
          <p:nvSpPr>
            <p:cNvPr id="33" name="Полилиния 216" descr="фигура ребенка в подгузнике с соской и игрушкой">
              <a:extLst>
                <a:ext uri="{FF2B5EF4-FFF2-40B4-BE49-F238E27FC236}">
                  <a16:creationId xmlns:a16="http://schemas.microsoft.com/office/drawing/2014/main" id="{863DE9E3-E415-492A-89BA-9C6504069A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838" y="2445739"/>
              <a:ext cx="885825" cy="1168400"/>
            </a:xfrm>
            <a:custGeom>
              <a:avLst/>
              <a:gdLst>
                <a:gd name="T0" fmla="*/ 158 w 278"/>
                <a:gd name="T1" fmla="*/ 219 h 367"/>
                <a:gd name="T2" fmla="*/ 111 w 278"/>
                <a:gd name="T3" fmla="*/ 273 h 367"/>
                <a:gd name="T4" fmla="*/ 60 w 278"/>
                <a:gd name="T5" fmla="*/ 245 h 367"/>
                <a:gd name="T6" fmla="*/ 56 w 278"/>
                <a:gd name="T7" fmla="*/ 53 h 367"/>
                <a:gd name="T8" fmla="*/ 162 w 278"/>
                <a:gd name="T9" fmla="*/ 53 h 367"/>
                <a:gd name="T10" fmla="*/ 56 w 278"/>
                <a:gd name="T11" fmla="*/ 53 h 367"/>
                <a:gd name="T12" fmla="*/ 109 w 278"/>
                <a:gd name="T13" fmla="*/ 90 h 367"/>
                <a:gd name="T14" fmla="*/ 109 w 278"/>
                <a:gd name="T15" fmla="*/ 59 h 367"/>
                <a:gd name="T16" fmla="*/ 109 w 278"/>
                <a:gd name="T17" fmla="*/ 82 h 367"/>
                <a:gd name="T18" fmla="*/ 109 w 278"/>
                <a:gd name="T19" fmla="*/ 67 h 367"/>
                <a:gd name="T20" fmla="*/ 109 w 278"/>
                <a:gd name="T21" fmla="*/ 82 h 367"/>
                <a:gd name="T22" fmla="*/ 80 w 278"/>
                <a:gd name="T23" fmla="*/ 365 h 367"/>
                <a:gd name="T24" fmla="*/ 100 w 278"/>
                <a:gd name="T25" fmla="*/ 281 h 367"/>
                <a:gd name="T26" fmla="*/ 60 w 278"/>
                <a:gd name="T27" fmla="*/ 345 h 367"/>
                <a:gd name="T28" fmla="*/ 138 w 278"/>
                <a:gd name="T29" fmla="*/ 365 h 367"/>
                <a:gd name="T30" fmla="*/ 158 w 278"/>
                <a:gd name="T31" fmla="*/ 258 h 367"/>
                <a:gd name="T32" fmla="*/ 118 w 278"/>
                <a:gd name="T33" fmla="*/ 345 h 367"/>
                <a:gd name="T34" fmla="*/ 214 w 278"/>
                <a:gd name="T35" fmla="*/ 222 h 367"/>
                <a:gd name="T36" fmla="*/ 150 w 278"/>
                <a:gd name="T37" fmla="*/ 116 h 367"/>
                <a:gd name="T38" fmla="*/ 81 w 278"/>
                <a:gd name="T39" fmla="*/ 116 h 367"/>
                <a:gd name="T40" fmla="*/ 51 w 278"/>
                <a:gd name="T41" fmla="*/ 125 h 367"/>
                <a:gd name="T42" fmla="*/ 11 w 278"/>
                <a:gd name="T43" fmla="*/ 244 h 367"/>
                <a:gd name="T44" fmla="*/ 60 w 278"/>
                <a:gd name="T45" fmla="*/ 181 h 367"/>
                <a:gd name="T46" fmla="*/ 158 w 278"/>
                <a:gd name="T47" fmla="*/ 208 h 367"/>
                <a:gd name="T48" fmla="*/ 185 w 278"/>
                <a:gd name="T49" fmla="*/ 236 h 367"/>
                <a:gd name="T50" fmla="*/ 272 w 278"/>
                <a:gd name="T51" fmla="*/ 318 h 367"/>
                <a:gd name="T52" fmla="*/ 239 w 278"/>
                <a:gd name="T53" fmla="*/ 300 h 367"/>
                <a:gd name="T54" fmla="*/ 189 w 278"/>
                <a:gd name="T55" fmla="*/ 340 h 367"/>
                <a:gd name="T56" fmla="*/ 239 w 278"/>
                <a:gd name="T57" fmla="*/ 340 h 367"/>
                <a:gd name="T58" fmla="*/ 272 w 278"/>
                <a:gd name="T59" fmla="*/ 318 h 367"/>
                <a:gd name="T60" fmla="*/ 200 w 278"/>
                <a:gd name="T61" fmla="*/ 356 h 367"/>
                <a:gd name="T62" fmla="*/ 221 w 278"/>
                <a:gd name="T63" fmla="*/ 356 h 367"/>
                <a:gd name="T64" fmla="*/ 256 w 278"/>
                <a:gd name="T65" fmla="*/ 346 h 367"/>
                <a:gd name="T66" fmla="*/ 256 w 278"/>
                <a:gd name="T67" fmla="*/ 367 h 367"/>
                <a:gd name="T68" fmla="*/ 256 w 278"/>
                <a:gd name="T69" fmla="*/ 346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8" h="367">
                  <a:moveTo>
                    <a:pt x="60" y="219"/>
                  </a:moveTo>
                  <a:cubicBezTo>
                    <a:pt x="158" y="219"/>
                    <a:pt x="158" y="219"/>
                    <a:pt x="158" y="219"/>
                  </a:cubicBezTo>
                  <a:cubicBezTo>
                    <a:pt x="158" y="245"/>
                    <a:pt x="158" y="245"/>
                    <a:pt x="158" y="245"/>
                  </a:cubicBezTo>
                  <a:cubicBezTo>
                    <a:pt x="111" y="273"/>
                    <a:pt x="111" y="273"/>
                    <a:pt x="111" y="273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60" y="245"/>
                    <a:pt x="60" y="245"/>
                    <a:pt x="60" y="245"/>
                  </a:cubicBezTo>
                  <a:lnTo>
                    <a:pt x="60" y="219"/>
                  </a:lnTo>
                  <a:close/>
                  <a:moveTo>
                    <a:pt x="56" y="53"/>
                  </a:moveTo>
                  <a:cubicBezTo>
                    <a:pt x="56" y="24"/>
                    <a:pt x="79" y="0"/>
                    <a:pt x="109" y="0"/>
                  </a:cubicBezTo>
                  <a:cubicBezTo>
                    <a:pt x="138" y="0"/>
                    <a:pt x="162" y="24"/>
                    <a:pt x="162" y="53"/>
                  </a:cubicBezTo>
                  <a:cubicBezTo>
                    <a:pt x="162" y="82"/>
                    <a:pt x="138" y="106"/>
                    <a:pt x="109" y="106"/>
                  </a:cubicBezTo>
                  <a:cubicBezTo>
                    <a:pt x="79" y="106"/>
                    <a:pt x="56" y="82"/>
                    <a:pt x="56" y="53"/>
                  </a:cubicBezTo>
                  <a:close/>
                  <a:moveTo>
                    <a:pt x="89" y="74"/>
                  </a:moveTo>
                  <a:cubicBezTo>
                    <a:pt x="89" y="83"/>
                    <a:pt x="98" y="90"/>
                    <a:pt x="109" y="90"/>
                  </a:cubicBezTo>
                  <a:cubicBezTo>
                    <a:pt x="120" y="90"/>
                    <a:pt x="128" y="83"/>
                    <a:pt x="128" y="74"/>
                  </a:cubicBezTo>
                  <a:cubicBezTo>
                    <a:pt x="128" y="66"/>
                    <a:pt x="120" y="59"/>
                    <a:pt x="109" y="59"/>
                  </a:cubicBezTo>
                  <a:cubicBezTo>
                    <a:pt x="98" y="59"/>
                    <a:pt x="89" y="66"/>
                    <a:pt x="89" y="74"/>
                  </a:cubicBezTo>
                  <a:close/>
                  <a:moveTo>
                    <a:pt x="109" y="82"/>
                  </a:moveTo>
                  <a:cubicBezTo>
                    <a:pt x="112" y="82"/>
                    <a:pt x="114" y="79"/>
                    <a:pt x="114" y="74"/>
                  </a:cubicBezTo>
                  <a:cubicBezTo>
                    <a:pt x="114" y="70"/>
                    <a:pt x="112" y="67"/>
                    <a:pt x="109" y="67"/>
                  </a:cubicBezTo>
                  <a:cubicBezTo>
                    <a:pt x="106" y="67"/>
                    <a:pt x="103" y="70"/>
                    <a:pt x="103" y="74"/>
                  </a:cubicBezTo>
                  <a:cubicBezTo>
                    <a:pt x="103" y="79"/>
                    <a:pt x="106" y="82"/>
                    <a:pt x="109" y="82"/>
                  </a:cubicBezTo>
                  <a:close/>
                  <a:moveTo>
                    <a:pt x="60" y="345"/>
                  </a:moveTo>
                  <a:cubicBezTo>
                    <a:pt x="60" y="356"/>
                    <a:pt x="69" y="365"/>
                    <a:pt x="80" y="365"/>
                  </a:cubicBezTo>
                  <a:cubicBezTo>
                    <a:pt x="91" y="365"/>
                    <a:pt x="100" y="356"/>
                    <a:pt x="100" y="345"/>
                  </a:cubicBezTo>
                  <a:cubicBezTo>
                    <a:pt x="100" y="281"/>
                    <a:pt x="100" y="281"/>
                    <a:pt x="100" y="281"/>
                  </a:cubicBezTo>
                  <a:cubicBezTo>
                    <a:pt x="60" y="258"/>
                    <a:pt x="60" y="258"/>
                    <a:pt x="60" y="258"/>
                  </a:cubicBezTo>
                  <a:lnTo>
                    <a:pt x="60" y="345"/>
                  </a:lnTo>
                  <a:close/>
                  <a:moveTo>
                    <a:pt x="118" y="345"/>
                  </a:moveTo>
                  <a:cubicBezTo>
                    <a:pt x="118" y="356"/>
                    <a:pt x="127" y="365"/>
                    <a:pt x="138" y="365"/>
                  </a:cubicBezTo>
                  <a:cubicBezTo>
                    <a:pt x="149" y="365"/>
                    <a:pt x="158" y="356"/>
                    <a:pt x="158" y="345"/>
                  </a:cubicBezTo>
                  <a:cubicBezTo>
                    <a:pt x="158" y="258"/>
                    <a:pt x="158" y="258"/>
                    <a:pt x="158" y="258"/>
                  </a:cubicBezTo>
                  <a:cubicBezTo>
                    <a:pt x="118" y="281"/>
                    <a:pt x="118" y="281"/>
                    <a:pt x="118" y="281"/>
                  </a:cubicBezTo>
                  <a:lnTo>
                    <a:pt x="118" y="345"/>
                  </a:lnTo>
                  <a:close/>
                  <a:moveTo>
                    <a:pt x="206" y="244"/>
                  </a:moveTo>
                  <a:cubicBezTo>
                    <a:pt x="215" y="240"/>
                    <a:pt x="218" y="230"/>
                    <a:pt x="214" y="222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4" y="118"/>
                    <a:pt x="157" y="115"/>
                    <a:pt x="150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1" y="115"/>
                    <a:pt x="54" y="118"/>
                    <a:pt x="51" y="125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0" y="230"/>
                    <a:pt x="3" y="240"/>
                    <a:pt x="11" y="244"/>
                  </a:cubicBezTo>
                  <a:cubicBezTo>
                    <a:pt x="19" y="248"/>
                    <a:pt x="29" y="244"/>
                    <a:pt x="33" y="236"/>
                  </a:cubicBezTo>
                  <a:cubicBezTo>
                    <a:pt x="60" y="181"/>
                    <a:pt x="60" y="181"/>
                    <a:pt x="60" y="181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158" y="208"/>
                    <a:pt x="158" y="208"/>
                    <a:pt x="158" y="208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85" y="236"/>
                    <a:pt x="185" y="236"/>
                    <a:pt x="185" y="236"/>
                  </a:cubicBezTo>
                  <a:cubicBezTo>
                    <a:pt x="189" y="244"/>
                    <a:pt x="198" y="248"/>
                    <a:pt x="206" y="244"/>
                  </a:cubicBezTo>
                  <a:close/>
                  <a:moveTo>
                    <a:pt x="272" y="318"/>
                  </a:moveTo>
                  <a:cubicBezTo>
                    <a:pt x="239" y="318"/>
                    <a:pt x="239" y="318"/>
                    <a:pt x="239" y="318"/>
                  </a:cubicBezTo>
                  <a:cubicBezTo>
                    <a:pt x="239" y="300"/>
                    <a:pt x="239" y="300"/>
                    <a:pt x="239" y="300"/>
                  </a:cubicBezTo>
                  <a:cubicBezTo>
                    <a:pt x="196" y="300"/>
                    <a:pt x="196" y="300"/>
                    <a:pt x="196" y="300"/>
                  </a:cubicBezTo>
                  <a:cubicBezTo>
                    <a:pt x="189" y="340"/>
                    <a:pt x="189" y="340"/>
                    <a:pt x="189" y="340"/>
                  </a:cubicBezTo>
                  <a:cubicBezTo>
                    <a:pt x="214" y="340"/>
                    <a:pt x="214" y="340"/>
                    <a:pt x="214" y="340"/>
                  </a:cubicBezTo>
                  <a:cubicBezTo>
                    <a:pt x="239" y="340"/>
                    <a:pt x="239" y="340"/>
                    <a:pt x="239" y="340"/>
                  </a:cubicBezTo>
                  <a:cubicBezTo>
                    <a:pt x="278" y="340"/>
                    <a:pt x="278" y="340"/>
                    <a:pt x="278" y="340"/>
                  </a:cubicBezTo>
                  <a:lnTo>
                    <a:pt x="272" y="318"/>
                  </a:lnTo>
                  <a:close/>
                  <a:moveTo>
                    <a:pt x="210" y="346"/>
                  </a:moveTo>
                  <a:cubicBezTo>
                    <a:pt x="205" y="346"/>
                    <a:pt x="200" y="351"/>
                    <a:pt x="200" y="356"/>
                  </a:cubicBezTo>
                  <a:cubicBezTo>
                    <a:pt x="200" y="362"/>
                    <a:pt x="205" y="367"/>
                    <a:pt x="210" y="367"/>
                  </a:cubicBezTo>
                  <a:cubicBezTo>
                    <a:pt x="216" y="367"/>
                    <a:pt x="221" y="362"/>
                    <a:pt x="221" y="356"/>
                  </a:cubicBezTo>
                  <a:cubicBezTo>
                    <a:pt x="221" y="351"/>
                    <a:pt x="216" y="346"/>
                    <a:pt x="210" y="346"/>
                  </a:cubicBezTo>
                  <a:close/>
                  <a:moveTo>
                    <a:pt x="256" y="346"/>
                  </a:moveTo>
                  <a:cubicBezTo>
                    <a:pt x="250" y="346"/>
                    <a:pt x="245" y="351"/>
                    <a:pt x="245" y="356"/>
                  </a:cubicBezTo>
                  <a:cubicBezTo>
                    <a:pt x="245" y="362"/>
                    <a:pt x="250" y="367"/>
                    <a:pt x="256" y="367"/>
                  </a:cubicBezTo>
                  <a:cubicBezTo>
                    <a:pt x="261" y="367"/>
                    <a:pt x="266" y="362"/>
                    <a:pt x="266" y="356"/>
                  </a:cubicBezTo>
                  <a:cubicBezTo>
                    <a:pt x="266" y="351"/>
                    <a:pt x="261" y="346"/>
                    <a:pt x="256" y="346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" name="Полилиния 221" descr="фигура молодого баскетболиста в кепке">
              <a:extLst>
                <a:ext uri="{FF2B5EF4-FFF2-40B4-BE49-F238E27FC236}">
                  <a16:creationId xmlns:a16="http://schemas.microsoft.com/office/drawing/2014/main" id="{0D4C8FC4-013F-4BC8-8506-F3F3CC2993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300" y="1760538"/>
              <a:ext cx="1171575" cy="1847850"/>
            </a:xfrm>
            <a:custGeom>
              <a:avLst/>
              <a:gdLst>
                <a:gd name="T0" fmla="*/ 197 w 369"/>
                <a:gd name="T1" fmla="*/ 229 h 582"/>
                <a:gd name="T2" fmla="*/ 197 w 369"/>
                <a:gd name="T3" fmla="*/ 213 h 582"/>
                <a:gd name="T4" fmla="*/ 213 w 369"/>
                <a:gd name="T5" fmla="*/ 124 h 582"/>
                <a:gd name="T6" fmla="*/ 275 w 369"/>
                <a:gd name="T7" fmla="*/ 62 h 582"/>
                <a:gd name="T8" fmla="*/ 188 w 369"/>
                <a:gd name="T9" fmla="*/ 56 h 582"/>
                <a:gd name="T10" fmla="*/ 208 w 369"/>
                <a:gd name="T11" fmla="*/ 50 h 582"/>
                <a:gd name="T12" fmla="*/ 317 w 369"/>
                <a:gd name="T13" fmla="*/ 50 h 582"/>
                <a:gd name="T14" fmla="*/ 317 w 369"/>
                <a:gd name="T15" fmla="*/ 38 h 582"/>
                <a:gd name="T16" fmla="*/ 213 w 369"/>
                <a:gd name="T17" fmla="*/ 0 h 582"/>
                <a:gd name="T18" fmla="*/ 213 w 369"/>
                <a:gd name="T19" fmla="*/ 124 h 582"/>
                <a:gd name="T20" fmla="*/ 212 w 369"/>
                <a:gd name="T21" fmla="*/ 221 h 582"/>
                <a:gd name="T22" fmla="*/ 228 w 369"/>
                <a:gd name="T23" fmla="*/ 221 h 582"/>
                <a:gd name="T24" fmla="*/ 352 w 369"/>
                <a:gd name="T25" fmla="*/ 333 h 582"/>
                <a:gd name="T26" fmla="*/ 278 w 369"/>
                <a:gd name="T27" fmla="*/ 238 h 582"/>
                <a:gd name="T28" fmla="*/ 278 w 369"/>
                <a:gd name="T29" fmla="*/ 345 h 582"/>
                <a:gd name="T30" fmla="*/ 248 w 369"/>
                <a:gd name="T31" fmla="*/ 582 h 582"/>
                <a:gd name="T32" fmla="*/ 218 w 369"/>
                <a:gd name="T33" fmla="*/ 377 h 582"/>
                <a:gd name="T34" fmla="*/ 190 w 369"/>
                <a:gd name="T35" fmla="*/ 552 h 582"/>
                <a:gd name="T36" fmla="*/ 160 w 369"/>
                <a:gd name="T37" fmla="*/ 582 h 582"/>
                <a:gd name="T38" fmla="*/ 130 w 369"/>
                <a:gd name="T39" fmla="*/ 345 h 582"/>
                <a:gd name="T40" fmla="*/ 130 w 369"/>
                <a:gd name="T41" fmla="*/ 330 h 582"/>
                <a:gd name="T42" fmla="*/ 33 w 369"/>
                <a:gd name="T43" fmla="*/ 329 h 582"/>
                <a:gd name="T44" fmla="*/ 10 w 369"/>
                <a:gd name="T45" fmla="*/ 300 h 582"/>
                <a:gd name="T46" fmla="*/ 115 w 369"/>
                <a:gd name="T47" fmla="*/ 158 h 582"/>
                <a:gd name="T48" fmla="*/ 163 w 369"/>
                <a:gd name="T49" fmla="*/ 140 h 582"/>
                <a:gd name="T50" fmla="*/ 266 w 369"/>
                <a:gd name="T51" fmla="*/ 140 h 582"/>
                <a:gd name="T52" fmla="*/ 363 w 369"/>
                <a:gd name="T53" fmla="*/ 301 h 582"/>
                <a:gd name="T54" fmla="*/ 130 w 369"/>
                <a:gd name="T55" fmla="*/ 213 h 582"/>
                <a:gd name="T56" fmla="*/ 82 w 369"/>
                <a:gd name="T57" fmla="*/ 280 h 582"/>
                <a:gd name="T58" fmla="*/ 130 w 369"/>
                <a:gd name="T59" fmla="*/ 213 h 582"/>
                <a:gd name="T60" fmla="*/ 209 w 369"/>
                <a:gd name="T61" fmla="*/ 196 h 582"/>
                <a:gd name="T62" fmla="*/ 190 w 369"/>
                <a:gd name="T63" fmla="*/ 243 h 582"/>
                <a:gd name="T64" fmla="*/ 197 w 369"/>
                <a:gd name="T65" fmla="*/ 262 h 582"/>
                <a:gd name="T66" fmla="*/ 227 w 369"/>
                <a:gd name="T67" fmla="*/ 255 h 582"/>
                <a:gd name="T68" fmla="*/ 242 w 369"/>
                <a:gd name="T69" fmla="*/ 22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9" h="582">
                  <a:moveTo>
                    <a:pt x="205" y="221"/>
                  </a:moveTo>
                  <a:cubicBezTo>
                    <a:pt x="205" y="226"/>
                    <a:pt x="202" y="229"/>
                    <a:pt x="197" y="229"/>
                  </a:cubicBezTo>
                  <a:cubicBezTo>
                    <a:pt x="193" y="229"/>
                    <a:pt x="189" y="226"/>
                    <a:pt x="189" y="221"/>
                  </a:cubicBezTo>
                  <a:cubicBezTo>
                    <a:pt x="189" y="217"/>
                    <a:pt x="193" y="213"/>
                    <a:pt x="197" y="213"/>
                  </a:cubicBezTo>
                  <a:cubicBezTo>
                    <a:pt x="202" y="213"/>
                    <a:pt x="205" y="217"/>
                    <a:pt x="205" y="221"/>
                  </a:cubicBezTo>
                  <a:close/>
                  <a:moveTo>
                    <a:pt x="213" y="124"/>
                  </a:moveTo>
                  <a:cubicBezTo>
                    <a:pt x="247" y="124"/>
                    <a:pt x="275" y="97"/>
                    <a:pt x="275" y="62"/>
                  </a:cubicBezTo>
                  <a:cubicBezTo>
                    <a:pt x="275" y="62"/>
                    <a:pt x="275" y="62"/>
                    <a:pt x="275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1" y="62"/>
                    <a:pt x="188" y="59"/>
                    <a:pt x="188" y="56"/>
                  </a:cubicBezTo>
                  <a:cubicBezTo>
                    <a:pt x="188" y="53"/>
                    <a:pt x="191" y="50"/>
                    <a:pt x="194" y="50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74" y="50"/>
                    <a:pt x="274" y="50"/>
                    <a:pt x="274" y="50"/>
                  </a:cubicBezTo>
                  <a:cubicBezTo>
                    <a:pt x="317" y="50"/>
                    <a:pt x="317" y="50"/>
                    <a:pt x="317" y="50"/>
                  </a:cubicBezTo>
                  <a:cubicBezTo>
                    <a:pt x="320" y="50"/>
                    <a:pt x="323" y="47"/>
                    <a:pt x="323" y="44"/>
                  </a:cubicBezTo>
                  <a:cubicBezTo>
                    <a:pt x="323" y="41"/>
                    <a:pt x="320" y="38"/>
                    <a:pt x="317" y="38"/>
                  </a:cubicBezTo>
                  <a:cubicBezTo>
                    <a:pt x="270" y="38"/>
                    <a:pt x="270" y="38"/>
                    <a:pt x="270" y="38"/>
                  </a:cubicBezTo>
                  <a:cubicBezTo>
                    <a:pt x="261" y="16"/>
                    <a:pt x="238" y="0"/>
                    <a:pt x="213" y="0"/>
                  </a:cubicBezTo>
                  <a:cubicBezTo>
                    <a:pt x="178" y="0"/>
                    <a:pt x="150" y="28"/>
                    <a:pt x="150" y="62"/>
                  </a:cubicBezTo>
                  <a:cubicBezTo>
                    <a:pt x="150" y="97"/>
                    <a:pt x="178" y="124"/>
                    <a:pt x="213" y="124"/>
                  </a:cubicBezTo>
                  <a:close/>
                  <a:moveTo>
                    <a:pt x="220" y="213"/>
                  </a:moveTo>
                  <a:cubicBezTo>
                    <a:pt x="216" y="213"/>
                    <a:pt x="212" y="217"/>
                    <a:pt x="212" y="221"/>
                  </a:cubicBezTo>
                  <a:cubicBezTo>
                    <a:pt x="212" y="226"/>
                    <a:pt x="216" y="229"/>
                    <a:pt x="220" y="229"/>
                  </a:cubicBezTo>
                  <a:cubicBezTo>
                    <a:pt x="225" y="229"/>
                    <a:pt x="228" y="226"/>
                    <a:pt x="228" y="221"/>
                  </a:cubicBezTo>
                  <a:cubicBezTo>
                    <a:pt x="228" y="217"/>
                    <a:pt x="225" y="213"/>
                    <a:pt x="220" y="213"/>
                  </a:cubicBezTo>
                  <a:close/>
                  <a:moveTo>
                    <a:pt x="352" y="333"/>
                  </a:moveTo>
                  <a:cubicBezTo>
                    <a:pt x="339" y="339"/>
                    <a:pt x="325" y="334"/>
                    <a:pt x="319" y="322"/>
                  </a:cubicBezTo>
                  <a:cubicBezTo>
                    <a:pt x="278" y="238"/>
                    <a:pt x="278" y="238"/>
                    <a:pt x="278" y="238"/>
                  </a:cubicBezTo>
                  <a:cubicBezTo>
                    <a:pt x="278" y="340"/>
                    <a:pt x="278" y="340"/>
                    <a:pt x="278" y="340"/>
                  </a:cubicBezTo>
                  <a:cubicBezTo>
                    <a:pt x="278" y="345"/>
                    <a:pt x="278" y="345"/>
                    <a:pt x="278" y="345"/>
                  </a:cubicBezTo>
                  <a:cubicBezTo>
                    <a:pt x="278" y="552"/>
                    <a:pt x="278" y="552"/>
                    <a:pt x="278" y="552"/>
                  </a:cubicBezTo>
                  <a:cubicBezTo>
                    <a:pt x="278" y="569"/>
                    <a:pt x="265" y="582"/>
                    <a:pt x="248" y="582"/>
                  </a:cubicBezTo>
                  <a:cubicBezTo>
                    <a:pt x="232" y="582"/>
                    <a:pt x="218" y="569"/>
                    <a:pt x="218" y="552"/>
                  </a:cubicBezTo>
                  <a:cubicBezTo>
                    <a:pt x="218" y="377"/>
                    <a:pt x="218" y="377"/>
                    <a:pt x="218" y="377"/>
                  </a:cubicBezTo>
                  <a:cubicBezTo>
                    <a:pt x="190" y="377"/>
                    <a:pt x="190" y="377"/>
                    <a:pt x="190" y="377"/>
                  </a:cubicBezTo>
                  <a:cubicBezTo>
                    <a:pt x="190" y="552"/>
                    <a:pt x="190" y="552"/>
                    <a:pt x="190" y="552"/>
                  </a:cubicBezTo>
                  <a:cubicBezTo>
                    <a:pt x="190" y="569"/>
                    <a:pt x="177" y="582"/>
                    <a:pt x="160" y="582"/>
                  </a:cubicBezTo>
                  <a:cubicBezTo>
                    <a:pt x="160" y="582"/>
                    <a:pt x="160" y="582"/>
                    <a:pt x="160" y="582"/>
                  </a:cubicBezTo>
                  <a:cubicBezTo>
                    <a:pt x="144" y="582"/>
                    <a:pt x="130" y="569"/>
                    <a:pt x="130" y="552"/>
                  </a:cubicBezTo>
                  <a:cubicBezTo>
                    <a:pt x="130" y="345"/>
                    <a:pt x="130" y="345"/>
                    <a:pt x="130" y="345"/>
                  </a:cubicBezTo>
                  <a:cubicBezTo>
                    <a:pt x="130" y="340"/>
                    <a:pt x="130" y="340"/>
                    <a:pt x="130" y="340"/>
                  </a:cubicBezTo>
                  <a:cubicBezTo>
                    <a:pt x="130" y="330"/>
                    <a:pt x="130" y="330"/>
                    <a:pt x="130" y="330"/>
                  </a:cubicBezTo>
                  <a:cubicBezTo>
                    <a:pt x="130" y="356"/>
                    <a:pt x="108" y="377"/>
                    <a:pt x="82" y="377"/>
                  </a:cubicBezTo>
                  <a:cubicBezTo>
                    <a:pt x="55" y="377"/>
                    <a:pt x="33" y="356"/>
                    <a:pt x="33" y="329"/>
                  </a:cubicBezTo>
                  <a:cubicBezTo>
                    <a:pt x="33" y="319"/>
                    <a:pt x="36" y="310"/>
                    <a:pt x="41" y="302"/>
                  </a:cubicBezTo>
                  <a:cubicBezTo>
                    <a:pt x="32" y="309"/>
                    <a:pt x="19" y="308"/>
                    <a:pt x="10" y="300"/>
                  </a:cubicBezTo>
                  <a:cubicBezTo>
                    <a:pt x="0" y="290"/>
                    <a:pt x="0" y="275"/>
                    <a:pt x="10" y="265"/>
                  </a:cubicBezTo>
                  <a:cubicBezTo>
                    <a:pt x="115" y="158"/>
                    <a:pt x="115" y="158"/>
                    <a:pt x="115" y="158"/>
                  </a:cubicBezTo>
                  <a:cubicBezTo>
                    <a:pt x="119" y="148"/>
                    <a:pt x="129" y="140"/>
                    <a:pt x="140" y="140"/>
                  </a:cubicBezTo>
                  <a:cubicBezTo>
                    <a:pt x="163" y="140"/>
                    <a:pt x="163" y="140"/>
                    <a:pt x="163" y="140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66" y="140"/>
                    <a:pt x="266" y="140"/>
                    <a:pt x="266" y="140"/>
                  </a:cubicBezTo>
                  <a:cubicBezTo>
                    <a:pt x="276" y="139"/>
                    <a:pt x="287" y="144"/>
                    <a:pt x="292" y="154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9" y="313"/>
                    <a:pt x="364" y="327"/>
                    <a:pt x="352" y="333"/>
                  </a:cubicBezTo>
                  <a:close/>
                  <a:moveTo>
                    <a:pt x="130" y="213"/>
                  </a:moveTo>
                  <a:cubicBezTo>
                    <a:pt x="56" y="288"/>
                    <a:pt x="56" y="288"/>
                    <a:pt x="56" y="288"/>
                  </a:cubicBezTo>
                  <a:cubicBezTo>
                    <a:pt x="64" y="283"/>
                    <a:pt x="73" y="280"/>
                    <a:pt x="82" y="280"/>
                  </a:cubicBezTo>
                  <a:cubicBezTo>
                    <a:pt x="108" y="280"/>
                    <a:pt x="130" y="301"/>
                    <a:pt x="130" y="328"/>
                  </a:cubicBezTo>
                  <a:lnTo>
                    <a:pt x="130" y="213"/>
                  </a:lnTo>
                  <a:close/>
                  <a:moveTo>
                    <a:pt x="242" y="222"/>
                  </a:moveTo>
                  <a:cubicBezTo>
                    <a:pt x="242" y="208"/>
                    <a:pt x="227" y="196"/>
                    <a:pt x="209" y="196"/>
                  </a:cubicBezTo>
                  <a:cubicBezTo>
                    <a:pt x="191" y="196"/>
                    <a:pt x="176" y="208"/>
                    <a:pt x="176" y="222"/>
                  </a:cubicBezTo>
                  <a:cubicBezTo>
                    <a:pt x="176" y="231"/>
                    <a:pt x="182" y="239"/>
                    <a:pt x="190" y="243"/>
                  </a:cubicBezTo>
                  <a:cubicBezTo>
                    <a:pt x="190" y="255"/>
                    <a:pt x="190" y="255"/>
                    <a:pt x="190" y="255"/>
                  </a:cubicBezTo>
                  <a:cubicBezTo>
                    <a:pt x="190" y="259"/>
                    <a:pt x="194" y="262"/>
                    <a:pt x="197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4" y="262"/>
                    <a:pt x="227" y="259"/>
                    <a:pt x="227" y="255"/>
                  </a:cubicBezTo>
                  <a:cubicBezTo>
                    <a:pt x="227" y="243"/>
                    <a:pt x="227" y="243"/>
                    <a:pt x="227" y="243"/>
                  </a:cubicBezTo>
                  <a:cubicBezTo>
                    <a:pt x="236" y="239"/>
                    <a:pt x="242" y="231"/>
                    <a:pt x="242" y="222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" name="Полилиния 226" descr="фигура выпускника">
              <a:extLst>
                <a:ext uri="{FF2B5EF4-FFF2-40B4-BE49-F238E27FC236}">
                  <a16:creationId xmlns:a16="http://schemas.microsoft.com/office/drawing/2014/main" id="{58C073AA-3E0C-4D03-874D-5CF5E65620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2050" y="1323975"/>
              <a:ext cx="1381125" cy="2284413"/>
            </a:xfrm>
            <a:custGeom>
              <a:avLst/>
              <a:gdLst>
                <a:gd name="T0" fmla="*/ 427 w 434"/>
                <a:gd name="T1" fmla="*/ 379 h 718"/>
                <a:gd name="T2" fmla="*/ 341 w 434"/>
                <a:gd name="T3" fmla="*/ 202 h 718"/>
                <a:gd name="T4" fmla="*/ 310 w 434"/>
                <a:gd name="T5" fmla="*/ 185 h 718"/>
                <a:gd name="T6" fmla="*/ 285 w 434"/>
                <a:gd name="T7" fmla="*/ 185 h 718"/>
                <a:gd name="T8" fmla="*/ 186 w 434"/>
                <a:gd name="T9" fmla="*/ 185 h 718"/>
                <a:gd name="T10" fmla="*/ 161 w 434"/>
                <a:gd name="T11" fmla="*/ 185 h 718"/>
                <a:gd name="T12" fmla="*/ 130 w 434"/>
                <a:gd name="T13" fmla="*/ 202 h 718"/>
                <a:gd name="T14" fmla="*/ 58 w 434"/>
                <a:gd name="T15" fmla="*/ 351 h 718"/>
                <a:gd name="T16" fmla="*/ 34 w 434"/>
                <a:gd name="T17" fmla="*/ 319 h 718"/>
                <a:gd name="T18" fmla="*/ 0 w 434"/>
                <a:gd name="T19" fmla="*/ 344 h 718"/>
                <a:gd name="T20" fmla="*/ 43 w 434"/>
                <a:gd name="T21" fmla="*/ 382 h 718"/>
                <a:gd name="T22" fmla="*/ 58 w 434"/>
                <a:gd name="T23" fmla="*/ 418 h 718"/>
                <a:gd name="T24" fmla="*/ 73 w 434"/>
                <a:gd name="T25" fmla="*/ 421 h 718"/>
                <a:gd name="T26" fmla="*/ 88 w 434"/>
                <a:gd name="T27" fmla="*/ 462 h 718"/>
                <a:gd name="T28" fmla="*/ 122 w 434"/>
                <a:gd name="T29" fmla="*/ 436 h 718"/>
                <a:gd name="T30" fmla="*/ 98 w 434"/>
                <a:gd name="T31" fmla="*/ 404 h 718"/>
                <a:gd name="T32" fmla="*/ 146 w 434"/>
                <a:gd name="T33" fmla="*/ 304 h 718"/>
                <a:gd name="T34" fmla="*/ 146 w 434"/>
                <a:gd name="T35" fmla="*/ 426 h 718"/>
                <a:gd name="T36" fmla="*/ 146 w 434"/>
                <a:gd name="T37" fmla="*/ 432 h 718"/>
                <a:gd name="T38" fmla="*/ 146 w 434"/>
                <a:gd name="T39" fmla="*/ 682 h 718"/>
                <a:gd name="T40" fmla="*/ 183 w 434"/>
                <a:gd name="T41" fmla="*/ 718 h 718"/>
                <a:gd name="T42" fmla="*/ 219 w 434"/>
                <a:gd name="T43" fmla="*/ 682 h 718"/>
                <a:gd name="T44" fmla="*/ 219 w 434"/>
                <a:gd name="T45" fmla="*/ 471 h 718"/>
                <a:gd name="T46" fmla="*/ 252 w 434"/>
                <a:gd name="T47" fmla="*/ 471 h 718"/>
                <a:gd name="T48" fmla="*/ 252 w 434"/>
                <a:gd name="T49" fmla="*/ 682 h 718"/>
                <a:gd name="T50" fmla="*/ 288 w 434"/>
                <a:gd name="T51" fmla="*/ 718 h 718"/>
                <a:gd name="T52" fmla="*/ 325 w 434"/>
                <a:gd name="T53" fmla="*/ 682 h 718"/>
                <a:gd name="T54" fmla="*/ 325 w 434"/>
                <a:gd name="T55" fmla="*/ 432 h 718"/>
                <a:gd name="T56" fmla="*/ 325 w 434"/>
                <a:gd name="T57" fmla="*/ 426 h 718"/>
                <a:gd name="T58" fmla="*/ 325 w 434"/>
                <a:gd name="T59" fmla="*/ 304 h 718"/>
                <a:gd name="T60" fmla="*/ 374 w 434"/>
                <a:gd name="T61" fmla="*/ 405 h 718"/>
                <a:gd name="T62" fmla="*/ 413 w 434"/>
                <a:gd name="T63" fmla="*/ 418 h 718"/>
                <a:gd name="T64" fmla="*/ 427 w 434"/>
                <a:gd name="T65" fmla="*/ 379 h 718"/>
                <a:gd name="T66" fmla="*/ 262 w 434"/>
                <a:gd name="T67" fmla="*/ 255 h 718"/>
                <a:gd name="T68" fmla="*/ 244 w 434"/>
                <a:gd name="T69" fmla="*/ 243 h 718"/>
                <a:gd name="T70" fmla="*/ 227 w 434"/>
                <a:gd name="T71" fmla="*/ 243 h 718"/>
                <a:gd name="T72" fmla="*/ 209 w 434"/>
                <a:gd name="T73" fmla="*/ 255 h 718"/>
                <a:gd name="T74" fmla="*/ 209 w 434"/>
                <a:gd name="T75" fmla="*/ 217 h 718"/>
                <a:gd name="T76" fmla="*/ 227 w 434"/>
                <a:gd name="T77" fmla="*/ 229 h 718"/>
                <a:gd name="T78" fmla="*/ 244 w 434"/>
                <a:gd name="T79" fmla="*/ 229 h 718"/>
                <a:gd name="T80" fmla="*/ 262 w 434"/>
                <a:gd name="T81" fmla="*/ 217 h 718"/>
                <a:gd name="T82" fmla="*/ 262 w 434"/>
                <a:gd name="T83" fmla="*/ 255 h 718"/>
                <a:gd name="T84" fmla="*/ 192 w 434"/>
                <a:gd name="T85" fmla="*/ 47 h 718"/>
                <a:gd name="T86" fmla="*/ 143 w 434"/>
                <a:gd name="T87" fmla="*/ 31 h 718"/>
                <a:gd name="T88" fmla="*/ 238 w 434"/>
                <a:gd name="T89" fmla="*/ 0 h 718"/>
                <a:gd name="T90" fmla="*/ 333 w 434"/>
                <a:gd name="T91" fmla="*/ 31 h 718"/>
                <a:gd name="T92" fmla="*/ 329 w 434"/>
                <a:gd name="T93" fmla="*/ 32 h 718"/>
                <a:gd name="T94" fmla="*/ 329 w 434"/>
                <a:gd name="T95" fmla="*/ 63 h 718"/>
                <a:gd name="T96" fmla="*/ 336 w 434"/>
                <a:gd name="T97" fmla="*/ 88 h 718"/>
                <a:gd name="T98" fmla="*/ 316 w 434"/>
                <a:gd name="T99" fmla="*/ 88 h 718"/>
                <a:gd name="T100" fmla="*/ 323 w 434"/>
                <a:gd name="T101" fmla="*/ 63 h 718"/>
                <a:gd name="T102" fmla="*/ 323 w 434"/>
                <a:gd name="T103" fmla="*/ 34 h 718"/>
                <a:gd name="T104" fmla="*/ 280 w 434"/>
                <a:gd name="T105" fmla="*/ 48 h 718"/>
                <a:gd name="T106" fmla="*/ 293 w 434"/>
                <a:gd name="T107" fmla="*/ 63 h 718"/>
                <a:gd name="T108" fmla="*/ 211 w 434"/>
                <a:gd name="T109" fmla="*/ 70 h 718"/>
                <a:gd name="T110" fmla="*/ 204 w 434"/>
                <a:gd name="T111" fmla="*/ 73 h 718"/>
                <a:gd name="T112" fmla="*/ 207 w 434"/>
                <a:gd name="T113" fmla="*/ 80 h 718"/>
                <a:gd name="T114" fmla="*/ 245 w 434"/>
                <a:gd name="T115" fmla="*/ 86 h 718"/>
                <a:gd name="T116" fmla="*/ 298 w 434"/>
                <a:gd name="T117" fmla="*/ 73 h 718"/>
                <a:gd name="T118" fmla="*/ 303 w 434"/>
                <a:gd name="T119" fmla="*/ 98 h 718"/>
                <a:gd name="T120" fmla="*/ 236 w 434"/>
                <a:gd name="T121" fmla="*/ 165 h 718"/>
                <a:gd name="T122" fmla="*/ 168 w 434"/>
                <a:gd name="T123" fmla="*/ 98 h 718"/>
                <a:gd name="T124" fmla="*/ 192 w 434"/>
                <a:gd name="T125" fmla="*/ 47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4" h="718">
                  <a:moveTo>
                    <a:pt x="427" y="379"/>
                  </a:moveTo>
                  <a:cubicBezTo>
                    <a:pt x="341" y="202"/>
                    <a:pt x="341" y="202"/>
                    <a:pt x="341" y="202"/>
                  </a:cubicBezTo>
                  <a:cubicBezTo>
                    <a:pt x="335" y="190"/>
                    <a:pt x="323" y="184"/>
                    <a:pt x="310" y="185"/>
                  </a:cubicBezTo>
                  <a:cubicBezTo>
                    <a:pt x="285" y="185"/>
                    <a:pt x="285" y="185"/>
                    <a:pt x="285" y="185"/>
                  </a:cubicBezTo>
                  <a:cubicBezTo>
                    <a:pt x="186" y="185"/>
                    <a:pt x="186" y="185"/>
                    <a:pt x="186" y="185"/>
                  </a:cubicBezTo>
                  <a:cubicBezTo>
                    <a:pt x="161" y="185"/>
                    <a:pt x="161" y="185"/>
                    <a:pt x="161" y="185"/>
                  </a:cubicBezTo>
                  <a:cubicBezTo>
                    <a:pt x="149" y="184"/>
                    <a:pt x="136" y="190"/>
                    <a:pt x="130" y="202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34" y="319"/>
                    <a:pt x="34" y="319"/>
                    <a:pt x="34" y="319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43" y="382"/>
                    <a:pt x="43" y="382"/>
                    <a:pt x="43" y="382"/>
                  </a:cubicBezTo>
                  <a:cubicBezTo>
                    <a:pt x="38" y="396"/>
                    <a:pt x="44" y="412"/>
                    <a:pt x="58" y="418"/>
                  </a:cubicBezTo>
                  <a:cubicBezTo>
                    <a:pt x="63" y="421"/>
                    <a:pt x="68" y="422"/>
                    <a:pt x="73" y="421"/>
                  </a:cubicBezTo>
                  <a:cubicBezTo>
                    <a:pt x="88" y="462"/>
                    <a:pt x="88" y="462"/>
                    <a:pt x="88" y="462"/>
                  </a:cubicBezTo>
                  <a:cubicBezTo>
                    <a:pt x="122" y="436"/>
                    <a:pt x="122" y="436"/>
                    <a:pt x="122" y="436"/>
                  </a:cubicBezTo>
                  <a:cubicBezTo>
                    <a:pt x="98" y="404"/>
                    <a:pt x="98" y="404"/>
                    <a:pt x="98" y="404"/>
                  </a:cubicBezTo>
                  <a:cubicBezTo>
                    <a:pt x="146" y="304"/>
                    <a:pt x="146" y="304"/>
                    <a:pt x="146" y="304"/>
                  </a:cubicBezTo>
                  <a:cubicBezTo>
                    <a:pt x="146" y="426"/>
                    <a:pt x="146" y="426"/>
                    <a:pt x="146" y="426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146" y="682"/>
                    <a:pt x="146" y="682"/>
                    <a:pt x="146" y="682"/>
                  </a:cubicBezTo>
                  <a:cubicBezTo>
                    <a:pt x="146" y="702"/>
                    <a:pt x="163" y="718"/>
                    <a:pt x="183" y="718"/>
                  </a:cubicBezTo>
                  <a:cubicBezTo>
                    <a:pt x="203" y="718"/>
                    <a:pt x="219" y="702"/>
                    <a:pt x="219" y="682"/>
                  </a:cubicBezTo>
                  <a:cubicBezTo>
                    <a:pt x="219" y="471"/>
                    <a:pt x="219" y="471"/>
                    <a:pt x="219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682"/>
                    <a:pt x="252" y="682"/>
                    <a:pt x="252" y="682"/>
                  </a:cubicBezTo>
                  <a:cubicBezTo>
                    <a:pt x="252" y="702"/>
                    <a:pt x="269" y="718"/>
                    <a:pt x="288" y="718"/>
                  </a:cubicBezTo>
                  <a:cubicBezTo>
                    <a:pt x="308" y="718"/>
                    <a:pt x="325" y="702"/>
                    <a:pt x="325" y="682"/>
                  </a:cubicBezTo>
                  <a:cubicBezTo>
                    <a:pt x="325" y="432"/>
                    <a:pt x="325" y="432"/>
                    <a:pt x="325" y="432"/>
                  </a:cubicBezTo>
                  <a:cubicBezTo>
                    <a:pt x="325" y="426"/>
                    <a:pt x="325" y="426"/>
                    <a:pt x="325" y="426"/>
                  </a:cubicBezTo>
                  <a:cubicBezTo>
                    <a:pt x="325" y="304"/>
                    <a:pt x="325" y="304"/>
                    <a:pt x="325" y="304"/>
                  </a:cubicBezTo>
                  <a:cubicBezTo>
                    <a:pt x="374" y="405"/>
                    <a:pt x="374" y="405"/>
                    <a:pt x="374" y="405"/>
                  </a:cubicBezTo>
                  <a:cubicBezTo>
                    <a:pt x="381" y="419"/>
                    <a:pt x="399" y="425"/>
                    <a:pt x="413" y="418"/>
                  </a:cubicBezTo>
                  <a:cubicBezTo>
                    <a:pt x="428" y="411"/>
                    <a:pt x="434" y="393"/>
                    <a:pt x="427" y="379"/>
                  </a:cubicBezTo>
                  <a:close/>
                  <a:moveTo>
                    <a:pt x="262" y="255"/>
                  </a:moveTo>
                  <a:cubicBezTo>
                    <a:pt x="244" y="243"/>
                    <a:pt x="244" y="243"/>
                    <a:pt x="244" y="243"/>
                  </a:cubicBezTo>
                  <a:cubicBezTo>
                    <a:pt x="227" y="243"/>
                    <a:pt x="227" y="243"/>
                    <a:pt x="227" y="243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09" y="217"/>
                    <a:pt x="209" y="217"/>
                    <a:pt x="209" y="217"/>
                  </a:cubicBezTo>
                  <a:cubicBezTo>
                    <a:pt x="227" y="229"/>
                    <a:pt x="227" y="229"/>
                    <a:pt x="227" y="229"/>
                  </a:cubicBezTo>
                  <a:cubicBezTo>
                    <a:pt x="244" y="229"/>
                    <a:pt x="244" y="229"/>
                    <a:pt x="244" y="229"/>
                  </a:cubicBezTo>
                  <a:cubicBezTo>
                    <a:pt x="262" y="217"/>
                    <a:pt x="262" y="217"/>
                    <a:pt x="262" y="217"/>
                  </a:cubicBezTo>
                  <a:lnTo>
                    <a:pt x="262" y="255"/>
                  </a:lnTo>
                  <a:close/>
                  <a:moveTo>
                    <a:pt x="192" y="47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33" y="31"/>
                    <a:pt x="333" y="31"/>
                    <a:pt x="333" y="31"/>
                  </a:cubicBezTo>
                  <a:cubicBezTo>
                    <a:pt x="329" y="32"/>
                    <a:pt x="329" y="32"/>
                    <a:pt x="329" y="32"/>
                  </a:cubicBezTo>
                  <a:cubicBezTo>
                    <a:pt x="329" y="63"/>
                    <a:pt x="329" y="63"/>
                    <a:pt x="329" y="63"/>
                  </a:cubicBezTo>
                  <a:cubicBezTo>
                    <a:pt x="333" y="66"/>
                    <a:pt x="336" y="76"/>
                    <a:pt x="336" y="88"/>
                  </a:cubicBezTo>
                  <a:cubicBezTo>
                    <a:pt x="316" y="88"/>
                    <a:pt x="316" y="88"/>
                    <a:pt x="316" y="88"/>
                  </a:cubicBezTo>
                  <a:cubicBezTo>
                    <a:pt x="316" y="76"/>
                    <a:pt x="319" y="66"/>
                    <a:pt x="323" y="63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280" y="48"/>
                    <a:pt x="280" y="48"/>
                    <a:pt x="280" y="48"/>
                  </a:cubicBezTo>
                  <a:cubicBezTo>
                    <a:pt x="285" y="53"/>
                    <a:pt x="289" y="58"/>
                    <a:pt x="293" y="63"/>
                  </a:cubicBezTo>
                  <a:cubicBezTo>
                    <a:pt x="254" y="84"/>
                    <a:pt x="211" y="70"/>
                    <a:pt x="211" y="70"/>
                  </a:cubicBezTo>
                  <a:cubicBezTo>
                    <a:pt x="208" y="69"/>
                    <a:pt x="205" y="71"/>
                    <a:pt x="204" y="73"/>
                  </a:cubicBezTo>
                  <a:cubicBezTo>
                    <a:pt x="203" y="76"/>
                    <a:pt x="205" y="79"/>
                    <a:pt x="207" y="80"/>
                  </a:cubicBezTo>
                  <a:cubicBezTo>
                    <a:pt x="209" y="81"/>
                    <a:pt x="224" y="86"/>
                    <a:pt x="245" y="86"/>
                  </a:cubicBezTo>
                  <a:cubicBezTo>
                    <a:pt x="261" y="86"/>
                    <a:pt x="280" y="83"/>
                    <a:pt x="298" y="73"/>
                  </a:cubicBezTo>
                  <a:cubicBezTo>
                    <a:pt x="301" y="81"/>
                    <a:pt x="303" y="89"/>
                    <a:pt x="303" y="98"/>
                  </a:cubicBezTo>
                  <a:cubicBezTo>
                    <a:pt x="303" y="135"/>
                    <a:pt x="273" y="165"/>
                    <a:pt x="236" y="165"/>
                  </a:cubicBezTo>
                  <a:cubicBezTo>
                    <a:pt x="198" y="165"/>
                    <a:pt x="168" y="135"/>
                    <a:pt x="168" y="98"/>
                  </a:cubicBezTo>
                  <a:cubicBezTo>
                    <a:pt x="168" y="77"/>
                    <a:pt x="178" y="59"/>
                    <a:pt x="192" y="47"/>
                  </a:cubicBez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" name="Полилиния 231" descr="фигура бизнесмена">
              <a:extLst>
                <a:ext uri="{FF2B5EF4-FFF2-40B4-BE49-F238E27FC236}">
                  <a16:creationId xmlns:a16="http://schemas.microsoft.com/office/drawing/2014/main" id="{3D5B6BC0-A87E-41D9-A3CD-C595A475D7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6200" y="1527175"/>
              <a:ext cx="1203325" cy="2081213"/>
            </a:xfrm>
            <a:custGeom>
              <a:avLst/>
              <a:gdLst>
                <a:gd name="T0" fmla="*/ 125 w 379"/>
                <a:gd name="T1" fmla="*/ 64 h 656"/>
                <a:gd name="T2" fmla="*/ 189 w 379"/>
                <a:gd name="T3" fmla="*/ 0 h 656"/>
                <a:gd name="T4" fmla="*/ 253 w 379"/>
                <a:gd name="T5" fmla="*/ 64 h 656"/>
                <a:gd name="T6" fmla="*/ 189 w 379"/>
                <a:gd name="T7" fmla="*/ 128 h 656"/>
                <a:gd name="T8" fmla="*/ 125 w 379"/>
                <a:gd name="T9" fmla="*/ 64 h 656"/>
                <a:gd name="T10" fmla="*/ 375 w 379"/>
                <a:gd name="T11" fmla="*/ 401 h 656"/>
                <a:gd name="T12" fmla="*/ 375 w 379"/>
                <a:gd name="T13" fmla="*/ 557 h 656"/>
                <a:gd name="T14" fmla="*/ 324 w 379"/>
                <a:gd name="T15" fmla="*/ 557 h 656"/>
                <a:gd name="T16" fmla="*/ 324 w 379"/>
                <a:gd name="T17" fmla="*/ 401 h 656"/>
                <a:gd name="T18" fmla="*/ 344 w 379"/>
                <a:gd name="T19" fmla="*/ 401 h 656"/>
                <a:gd name="T20" fmla="*/ 344 w 379"/>
                <a:gd name="T21" fmla="*/ 373 h 656"/>
                <a:gd name="T22" fmla="*/ 321 w 379"/>
                <a:gd name="T23" fmla="*/ 357 h 656"/>
                <a:gd name="T24" fmla="*/ 274 w 379"/>
                <a:gd name="T25" fmla="*/ 260 h 656"/>
                <a:gd name="T26" fmla="*/ 274 w 379"/>
                <a:gd name="T27" fmla="*/ 378 h 656"/>
                <a:gd name="T28" fmla="*/ 274 w 379"/>
                <a:gd name="T29" fmla="*/ 383 h 656"/>
                <a:gd name="T30" fmla="*/ 274 w 379"/>
                <a:gd name="T31" fmla="*/ 622 h 656"/>
                <a:gd name="T32" fmla="*/ 240 w 379"/>
                <a:gd name="T33" fmla="*/ 656 h 656"/>
                <a:gd name="T34" fmla="*/ 205 w 379"/>
                <a:gd name="T35" fmla="*/ 622 h 656"/>
                <a:gd name="T36" fmla="*/ 205 w 379"/>
                <a:gd name="T37" fmla="*/ 420 h 656"/>
                <a:gd name="T38" fmla="*/ 173 w 379"/>
                <a:gd name="T39" fmla="*/ 420 h 656"/>
                <a:gd name="T40" fmla="*/ 173 w 379"/>
                <a:gd name="T41" fmla="*/ 622 h 656"/>
                <a:gd name="T42" fmla="*/ 139 w 379"/>
                <a:gd name="T43" fmla="*/ 656 h 656"/>
                <a:gd name="T44" fmla="*/ 139 w 379"/>
                <a:gd name="T45" fmla="*/ 656 h 656"/>
                <a:gd name="T46" fmla="*/ 104 w 379"/>
                <a:gd name="T47" fmla="*/ 622 h 656"/>
                <a:gd name="T48" fmla="*/ 104 w 379"/>
                <a:gd name="T49" fmla="*/ 383 h 656"/>
                <a:gd name="T50" fmla="*/ 104 w 379"/>
                <a:gd name="T51" fmla="*/ 378 h 656"/>
                <a:gd name="T52" fmla="*/ 104 w 379"/>
                <a:gd name="T53" fmla="*/ 260 h 656"/>
                <a:gd name="T54" fmla="*/ 57 w 379"/>
                <a:gd name="T55" fmla="*/ 357 h 656"/>
                <a:gd name="T56" fmla="*/ 20 w 379"/>
                <a:gd name="T57" fmla="*/ 370 h 656"/>
                <a:gd name="T58" fmla="*/ 7 w 379"/>
                <a:gd name="T59" fmla="*/ 332 h 656"/>
                <a:gd name="T60" fmla="*/ 89 w 379"/>
                <a:gd name="T61" fmla="*/ 163 h 656"/>
                <a:gd name="T62" fmla="*/ 118 w 379"/>
                <a:gd name="T63" fmla="*/ 147 h 656"/>
                <a:gd name="T64" fmla="*/ 142 w 379"/>
                <a:gd name="T65" fmla="*/ 147 h 656"/>
                <a:gd name="T66" fmla="*/ 237 w 379"/>
                <a:gd name="T67" fmla="*/ 147 h 656"/>
                <a:gd name="T68" fmla="*/ 261 w 379"/>
                <a:gd name="T69" fmla="*/ 147 h 656"/>
                <a:gd name="T70" fmla="*/ 290 w 379"/>
                <a:gd name="T71" fmla="*/ 163 h 656"/>
                <a:gd name="T72" fmla="*/ 372 w 379"/>
                <a:gd name="T73" fmla="*/ 332 h 656"/>
                <a:gd name="T74" fmla="*/ 359 w 379"/>
                <a:gd name="T75" fmla="*/ 370 h 656"/>
                <a:gd name="T76" fmla="*/ 354 w 379"/>
                <a:gd name="T77" fmla="*/ 372 h 656"/>
                <a:gd name="T78" fmla="*/ 354 w 379"/>
                <a:gd name="T79" fmla="*/ 401 h 656"/>
                <a:gd name="T80" fmla="*/ 375 w 379"/>
                <a:gd name="T81" fmla="*/ 401 h 656"/>
                <a:gd name="T82" fmla="*/ 175 w 379"/>
                <a:gd name="T83" fmla="*/ 174 h 656"/>
                <a:gd name="T84" fmla="*/ 181 w 379"/>
                <a:gd name="T85" fmla="*/ 192 h 656"/>
                <a:gd name="T86" fmla="*/ 198 w 379"/>
                <a:gd name="T87" fmla="*/ 192 h 656"/>
                <a:gd name="T88" fmla="*/ 203 w 379"/>
                <a:gd name="T89" fmla="*/ 174 h 656"/>
                <a:gd name="T90" fmla="*/ 175 w 379"/>
                <a:gd name="T91" fmla="*/ 174 h 656"/>
                <a:gd name="T92" fmla="*/ 209 w 379"/>
                <a:gd name="T93" fmla="*/ 317 h 656"/>
                <a:gd name="T94" fmla="*/ 198 w 379"/>
                <a:gd name="T95" fmla="*/ 206 h 656"/>
                <a:gd name="T96" fmla="*/ 181 w 379"/>
                <a:gd name="T97" fmla="*/ 206 h 656"/>
                <a:gd name="T98" fmla="*/ 170 w 379"/>
                <a:gd name="T99" fmla="*/ 317 h 656"/>
                <a:gd name="T100" fmla="*/ 189 w 379"/>
                <a:gd name="T101" fmla="*/ 347 h 656"/>
                <a:gd name="T102" fmla="*/ 209 w 379"/>
                <a:gd name="T103" fmla="*/ 317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9" h="656">
                  <a:moveTo>
                    <a:pt x="125" y="64"/>
                  </a:moveTo>
                  <a:cubicBezTo>
                    <a:pt x="125" y="29"/>
                    <a:pt x="154" y="0"/>
                    <a:pt x="189" y="0"/>
                  </a:cubicBezTo>
                  <a:cubicBezTo>
                    <a:pt x="225" y="0"/>
                    <a:pt x="253" y="29"/>
                    <a:pt x="253" y="64"/>
                  </a:cubicBezTo>
                  <a:cubicBezTo>
                    <a:pt x="253" y="99"/>
                    <a:pt x="225" y="128"/>
                    <a:pt x="189" y="128"/>
                  </a:cubicBezTo>
                  <a:cubicBezTo>
                    <a:pt x="154" y="128"/>
                    <a:pt x="125" y="99"/>
                    <a:pt x="125" y="64"/>
                  </a:cubicBezTo>
                  <a:close/>
                  <a:moveTo>
                    <a:pt x="375" y="401"/>
                  </a:moveTo>
                  <a:cubicBezTo>
                    <a:pt x="375" y="557"/>
                    <a:pt x="375" y="557"/>
                    <a:pt x="375" y="557"/>
                  </a:cubicBezTo>
                  <a:cubicBezTo>
                    <a:pt x="324" y="557"/>
                    <a:pt x="324" y="557"/>
                    <a:pt x="324" y="557"/>
                  </a:cubicBezTo>
                  <a:cubicBezTo>
                    <a:pt x="324" y="401"/>
                    <a:pt x="324" y="401"/>
                    <a:pt x="324" y="401"/>
                  </a:cubicBezTo>
                  <a:cubicBezTo>
                    <a:pt x="344" y="401"/>
                    <a:pt x="344" y="401"/>
                    <a:pt x="344" y="401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35" y="372"/>
                    <a:pt x="326" y="366"/>
                    <a:pt x="321" y="357"/>
                  </a:cubicBezTo>
                  <a:cubicBezTo>
                    <a:pt x="274" y="260"/>
                    <a:pt x="274" y="260"/>
                    <a:pt x="274" y="260"/>
                  </a:cubicBezTo>
                  <a:cubicBezTo>
                    <a:pt x="274" y="378"/>
                    <a:pt x="274" y="378"/>
                    <a:pt x="274" y="378"/>
                  </a:cubicBezTo>
                  <a:cubicBezTo>
                    <a:pt x="274" y="383"/>
                    <a:pt x="274" y="383"/>
                    <a:pt x="274" y="383"/>
                  </a:cubicBezTo>
                  <a:cubicBezTo>
                    <a:pt x="274" y="622"/>
                    <a:pt x="274" y="622"/>
                    <a:pt x="274" y="622"/>
                  </a:cubicBezTo>
                  <a:cubicBezTo>
                    <a:pt x="274" y="641"/>
                    <a:pt x="259" y="656"/>
                    <a:pt x="240" y="656"/>
                  </a:cubicBezTo>
                  <a:cubicBezTo>
                    <a:pt x="221" y="656"/>
                    <a:pt x="205" y="641"/>
                    <a:pt x="205" y="622"/>
                  </a:cubicBezTo>
                  <a:cubicBezTo>
                    <a:pt x="205" y="420"/>
                    <a:pt x="205" y="420"/>
                    <a:pt x="205" y="420"/>
                  </a:cubicBezTo>
                  <a:cubicBezTo>
                    <a:pt x="173" y="420"/>
                    <a:pt x="173" y="420"/>
                    <a:pt x="173" y="420"/>
                  </a:cubicBezTo>
                  <a:cubicBezTo>
                    <a:pt x="173" y="622"/>
                    <a:pt x="173" y="622"/>
                    <a:pt x="173" y="622"/>
                  </a:cubicBezTo>
                  <a:cubicBezTo>
                    <a:pt x="173" y="641"/>
                    <a:pt x="158" y="656"/>
                    <a:pt x="139" y="656"/>
                  </a:cubicBezTo>
                  <a:cubicBezTo>
                    <a:pt x="139" y="656"/>
                    <a:pt x="139" y="656"/>
                    <a:pt x="139" y="656"/>
                  </a:cubicBezTo>
                  <a:cubicBezTo>
                    <a:pt x="120" y="656"/>
                    <a:pt x="104" y="641"/>
                    <a:pt x="104" y="622"/>
                  </a:cubicBezTo>
                  <a:cubicBezTo>
                    <a:pt x="104" y="383"/>
                    <a:pt x="104" y="383"/>
                    <a:pt x="104" y="383"/>
                  </a:cubicBezTo>
                  <a:cubicBezTo>
                    <a:pt x="104" y="378"/>
                    <a:pt x="104" y="378"/>
                    <a:pt x="104" y="378"/>
                  </a:cubicBezTo>
                  <a:cubicBezTo>
                    <a:pt x="104" y="260"/>
                    <a:pt x="104" y="260"/>
                    <a:pt x="104" y="260"/>
                  </a:cubicBezTo>
                  <a:cubicBezTo>
                    <a:pt x="57" y="357"/>
                    <a:pt x="57" y="357"/>
                    <a:pt x="57" y="357"/>
                  </a:cubicBezTo>
                  <a:cubicBezTo>
                    <a:pt x="51" y="371"/>
                    <a:pt x="34" y="377"/>
                    <a:pt x="20" y="370"/>
                  </a:cubicBezTo>
                  <a:cubicBezTo>
                    <a:pt x="6" y="363"/>
                    <a:pt x="0" y="346"/>
                    <a:pt x="7" y="332"/>
                  </a:cubicBezTo>
                  <a:cubicBezTo>
                    <a:pt x="89" y="163"/>
                    <a:pt x="89" y="163"/>
                    <a:pt x="89" y="163"/>
                  </a:cubicBezTo>
                  <a:cubicBezTo>
                    <a:pt x="94" y="152"/>
                    <a:pt x="106" y="146"/>
                    <a:pt x="118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237" y="147"/>
                    <a:pt x="237" y="147"/>
                    <a:pt x="237" y="147"/>
                  </a:cubicBezTo>
                  <a:cubicBezTo>
                    <a:pt x="261" y="147"/>
                    <a:pt x="261" y="147"/>
                    <a:pt x="261" y="147"/>
                  </a:cubicBezTo>
                  <a:cubicBezTo>
                    <a:pt x="272" y="146"/>
                    <a:pt x="284" y="152"/>
                    <a:pt x="290" y="163"/>
                  </a:cubicBezTo>
                  <a:cubicBezTo>
                    <a:pt x="372" y="332"/>
                    <a:pt x="372" y="332"/>
                    <a:pt x="372" y="332"/>
                  </a:cubicBezTo>
                  <a:cubicBezTo>
                    <a:pt x="379" y="346"/>
                    <a:pt x="373" y="363"/>
                    <a:pt x="359" y="370"/>
                  </a:cubicBezTo>
                  <a:cubicBezTo>
                    <a:pt x="357" y="371"/>
                    <a:pt x="356" y="371"/>
                    <a:pt x="354" y="372"/>
                  </a:cubicBezTo>
                  <a:cubicBezTo>
                    <a:pt x="354" y="401"/>
                    <a:pt x="354" y="401"/>
                    <a:pt x="354" y="401"/>
                  </a:cubicBezTo>
                  <a:lnTo>
                    <a:pt x="375" y="401"/>
                  </a:lnTo>
                  <a:close/>
                  <a:moveTo>
                    <a:pt x="175" y="174"/>
                  </a:moveTo>
                  <a:cubicBezTo>
                    <a:pt x="181" y="192"/>
                    <a:pt x="181" y="192"/>
                    <a:pt x="181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203" y="174"/>
                    <a:pt x="203" y="174"/>
                    <a:pt x="203" y="174"/>
                  </a:cubicBezTo>
                  <a:lnTo>
                    <a:pt x="175" y="174"/>
                  </a:lnTo>
                  <a:close/>
                  <a:moveTo>
                    <a:pt x="209" y="317"/>
                  </a:moveTo>
                  <a:cubicBezTo>
                    <a:pt x="198" y="206"/>
                    <a:pt x="198" y="206"/>
                    <a:pt x="198" y="206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70" y="317"/>
                    <a:pt x="170" y="317"/>
                    <a:pt x="170" y="317"/>
                  </a:cubicBezTo>
                  <a:cubicBezTo>
                    <a:pt x="189" y="347"/>
                    <a:pt x="189" y="347"/>
                    <a:pt x="189" y="347"/>
                  </a:cubicBezTo>
                  <a:lnTo>
                    <a:pt x="209" y="317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" name="Полилиния 237" descr="фигура пожилого человека с тростью">
              <a:extLst>
                <a:ext uri="{FF2B5EF4-FFF2-40B4-BE49-F238E27FC236}">
                  <a16:creationId xmlns:a16="http://schemas.microsoft.com/office/drawing/2014/main" id="{C3A3B0D4-14A8-4731-A110-F53EB3E819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6688" y="1768865"/>
              <a:ext cx="1223962" cy="1851025"/>
            </a:xfrm>
            <a:custGeom>
              <a:avLst/>
              <a:gdLst>
                <a:gd name="T0" fmla="*/ 379 w 387"/>
                <a:gd name="T1" fmla="*/ 368 h 585"/>
                <a:gd name="T2" fmla="*/ 357 w 387"/>
                <a:gd name="T3" fmla="*/ 319 h 585"/>
                <a:gd name="T4" fmla="*/ 319 w 387"/>
                <a:gd name="T5" fmla="*/ 314 h 585"/>
                <a:gd name="T6" fmla="*/ 301 w 387"/>
                <a:gd name="T7" fmla="*/ 346 h 585"/>
                <a:gd name="T8" fmla="*/ 298 w 387"/>
                <a:gd name="T9" fmla="*/ 577 h 585"/>
                <a:gd name="T10" fmla="*/ 282 w 387"/>
                <a:gd name="T11" fmla="*/ 577 h 585"/>
                <a:gd name="T12" fmla="*/ 284 w 387"/>
                <a:gd name="T13" fmla="*/ 344 h 585"/>
                <a:gd name="T14" fmla="*/ 260 w 387"/>
                <a:gd name="T15" fmla="*/ 236 h 585"/>
                <a:gd name="T16" fmla="*/ 236 w 387"/>
                <a:gd name="T17" fmla="*/ 335 h 585"/>
                <a:gd name="T18" fmla="*/ 236 w 387"/>
                <a:gd name="T19" fmla="*/ 551 h 585"/>
                <a:gd name="T20" fmla="*/ 206 w 387"/>
                <a:gd name="T21" fmla="*/ 582 h 585"/>
                <a:gd name="T22" fmla="*/ 175 w 387"/>
                <a:gd name="T23" fmla="*/ 373 h 585"/>
                <a:gd name="T24" fmla="*/ 147 w 387"/>
                <a:gd name="T25" fmla="*/ 551 h 585"/>
                <a:gd name="T26" fmla="*/ 85 w 387"/>
                <a:gd name="T27" fmla="*/ 551 h 585"/>
                <a:gd name="T28" fmla="*/ 85 w 387"/>
                <a:gd name="T29" fmla="*/ 335 h 585"/>
                <a:gd name="T30" fmla="*/ 61 w 387"/>
                <a:gd name="T31" fmla="*/ 236 h 585"/>
                <a:gd name="T32" fmla="*/ 24 w 387"/>
                <a:gd name="T33" fmla="*/ 346 h 585"/>
                <a:gd name="T34" fmla="*/ 11 w 387"/>
                <a:gd name="T35" fmla="*/ 230 h 585"/>
                <a:gd name="T36" fmla="*/ 19 w 387"/>
                <a:gd name="T37" fmla="*/ 209 h 585"/>
                <a:gd name="T38" fmla="*/ 94 w 387"/>
                <a:gd name="T39" fmla="*/ 131 h 585"/>
                <a:gd name="T40" fmla="*/ 119 w 387"/>
                <a:gd name="T41" fmla="*/ 131 h 585"/>
                <a:gd name="T42" fmla="*/ 226 w 387"/>
                <a:gd name="T43" fmla="*/ 131 h 585"/>
                <a:gd name="T44" fmla="*/ 230 w 387"/>
                <a:gd name="T45" fmla="*/ 131 h 585"/>
                <a:gd name="T46" fmla="*/ 234 w 387"/>
                <a:gd name="T47" fmla="*/ 132 h 585"/>
                <a:gd name="T48" fmla="*/ 302 w 387"/>
                <a:gd name="T49" fmla="*/ 209 h 585"/>
                <a:gd name="T50" fmla="*/ 310 w 387"/>
                <a:gd name="T51" fmla="*/ 230 h 585"/>
                <a:gd name="T52" fmla="*/ 334 w 387"/>
                <a:gd name="T53" fmla="*/ 293 h 585"/>
                <a:gd name="T54" fmla="*/ 387 w 387"/>
                <a:gd name="T55" fmla="*/ 360 h 585"/>
                <a:gd name="T56" fmla="*/ 161 w 387"/>
                <a:gd name="T57" fmla="*/ 0 h 585"/>
                <a:gd name="T58" fmla="*/ 161 w 387"/>
                <a:gd name="T59" fmla="*/ 113 h 585"/>
                <a:gd name="T60" fmla="*/ 165 w 387"/>
                <a:gd name="T61" fmla="*/ 56 h 585"/>
                <a:gd name="T62" fmla="*/ 190 w 387"/>
                <a:gd name="T63" fmla="*/ 67 h 585"/>
                <a:gd name="T64" fmla="*/ 201 w 387"/>
                <a:gd name="T65" fmla="*/ 55 h 585"/>
                <a:gd name="T66" fmla="*/ 176 w 387"/>
                <a:gd name="T67" fmla="*/ 44 h 585"/>
                <a:gd name="T68" fmla="*/ 165 w 387"/>
                <a:gd name="T69" fmla="*/ 56 h 585"/>
                <a:gd name="T70" fmla="*/ 132 w 387"/>
                <a:gd name="T71" fmla="*/ 67 h 585"/>
                <a:gd name="T72" fmla="*/ 156 w 387"/>
                <a:gd name="T73" fmla="*/ 56 h 585"/>
                <a:gd name="T74" fmla="*/ 146 w 387"/>
                <a:gd name="T75" fmla="*/ 44 h 585"/>
                <a:gd name="T76" fmla="*/ 121 w 387"/>
                <a:gd name="T77" fmla="*/ 5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7" h="585">
                  <a:moveTo>
                    <a:pt x="387" y="360"/>
                  </a:moveTo>
                  <a:cubicBezTo>
                    <a:pt x="387" y="364"/>
                    <a:pt x="383" y="368"/>
                    <a:pt x="379" y="368"/>
                  </a:cubicBezTo>
                  <a:cubicBezTo>
                    <a:pt x="374" y="368"/>
                    <a:pt x="370" y="364"/>
                    <a:pt x="371" y="360"/>
                  </a:cubicBezTo>
                  <a:cubicBezTo>
                    <a:pt x="371" y="359"/>
                    <a:pt x="371" y="333"/>
                    <a:pt x="357" y="319"/>
                  </a:cubicBezTo>
                  <a:cubicBezTo>
                    <a:pt x="351" y="313"/>
                    <a:pt x="344" y="310"/>
                    <a:pt x="334" y="310"/>
                  </a:cubicBezTo>
                  <a:cubicBezTo>
                    <a:pt x="328" y="310"/>
                    <a:pt x="323" y="311"/>
                    <a:pt x="319" y="314"/>
                  </a:cubicBezTo>
                  <a:cubicBezTo>
                    <a:pt x="319" y="319"/>
                    <a:pt x="319" y="319"/>
                    <a:pt x="319" y="319"/>
                  </a:cubicBezTo>
                  <a:cubicBezTo>
                    <a:pt x="321" y="331"/>
                    <a:pt x="313" y="343"/>
                    <a:pt x="301" y="346"/>
                  </a:cubicBezTo>
                  <a:cubicBezTo>
                    <a:pt x="299" y="355"/>
                    <a:pt x="298" y="363"/>
                    <a:pt x="298" y="367"/>
                  </a:cubicBezTo>
                  <a:cubicBezTo>
                    <a:pt x="298" y="577"/>
                    <a:pt x="298" y="577"/>
                    <a:pt x="298" y="577"/>
                  </a:cubicBezTo>
                  <a:cubicBezTo>
                    <a:pt x="298" y="581"/>
                    <a:pt x="295" y="585"/>
                    <a:pt x="290" y="585"/>
                  </a:cubicBezTo>
                  <a:cubicBezTo>
                    <a:pt x="286" y="585"/>
                    <a:pt x="282" y="581"/>
                    <a:pt x="282" y="577"/>
                  </a:cubicBezTo>
                  <a:cubicBezTo>
                    <a:pt x="282" y="368"/>
                    <a:pt x="282" y="368"/>
                    <a:pt x="282" y="368"/>
                  </a:cubicBezTo>
                  <a:cubicBezTo>
                    <a:pt x="282" y="367"/>
                    <a:pt x="282" y="357"/>
                    <a:pt x="284" y="344"/>
                  </a:cubicBezTo>
                  <a:cubicBezTo>
                    <a:pt x="276" y="341"/>
                    <a:pt x="270" y="333"/>
                    <a:pt x="269" y="324"/>
                  </a:cubicBezTo>
                  <a:cubicBezTo>
                    <a:pt x="260" y="236"/>
                    <a:pt x="260" y="236"/>
                    <a:pt x="260" y="236"/>
                  </a:cubicBezTo>
                  <a:cubicBezTo>
                    <a:pt x="236" y="207"/>
                    <a:pt x="236" y="207"/>
                    <a:pt x="236" y="207"/>
                  </a:cubicBezTo>
                  <a:cubicBezTo>
                    <a:pt x="236" y="335"/>
                    <a:pt x="236" y="335"/>
                    <a:pt x="236" y="335"/>
                  </a:cubicBezTo>
                  <a:cubicBezTo>
                    <a:pt x="236" y="340"/>
                    <a:pt x="236" y="340"/>
                    <a:pt x="236" y="340"/>
                  </a:cubicBezTo>
                  <a:cubicBezTo>
                    <a:pt x="236" y="551"/>
                    <a:pt x="236" y="551"/>
                    <a:pt x="236" y="551"/>
                  </a:cubicBezTo>
                  <a:cubicBezTo>
                    <a:pt x="236" y="568"/>
                    <a:pt x="223" y="582"/>
                    <a:pt x="206" y="582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189" y="582"/>
                    <a:pt x="175" y="568"/>
                    <a:pt x="175" y="551"/>
                  </a:cubicBezTo>
                  <a:cubicBezTo>
                    <a:pt x="175" y="373"/>
                    <a:pt x="175" y="373"/>
                    <a:pt x="175" y="373"/>
                  </a:cubicBezTo>
                  <a:cubicBezTo>
                    <a:pt x="147" y="373"/>
                    <a:pt x="147" y="373"/>
                    <a:pt x="147" y="373"/>
                  </a:cubicBezTo>
                  <a:cubicBezTo>
                    <a:pt x="147" y="551"/>
                    <a:pt x="147" y="551"/>
                    <a:pt x="147" y="551"/>
                  </a:cubicBezTo>
                  <a:cubicBezTo>
                    <a:pt x="147" y="568"/>
                    <a:pt x="133" y="582"/>
                    <a:pt x="116" y="582"/>
                  </a:cubicBezTo>
                  <a:cubicBezTo>
                    <a:pt x="99" y="582"/>
                    <a:pt x="85" y="568"/>
                    <a:pt x="85" y="551"/>
                  </a:cubicBezTo>
                  <a:cubicBezTo>
                    <a:pt x="85" y="340"/>
                    <a:pt x="85" y="340"/>
                    <a:pt x="85" y="340"/>
                  </a:cubicBezTo>
                  <a:cubicBezTo>
                    <a:pt x="85" y="335"/>
                    <a:pt x="85" y="335"/>
                    <a:pt x="85" y="335"/>
                  </a:cubicBezTo>
                  <a:cubicBezTo>
                    <a:pt x="85" y="206"/>
                    <a:pt x="85" y="206"/>
                    <a:pt x="85" y="206"/>
                  </a:cubicBezTo>
                  <a:cubicBezTo>
                    <a:pt x="61" y="236"/>
                    <a:pt x="61" y="236"/>
                    <a:pt x="61" y="236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0" y="338"/>
                    <a:pt x="38" y="348"/>
                    <a:pt x="24" y="346"/>
                  </a:cubicBezTo>
                  <a:cubicBezTo>
                    <a:pt x="10" y="345"/>
                    <a:pt x="0" y="333"/>
                    <a:pt x="2" y="319"/>
                  </a:cubicBezTo>
                  <a:cubicBezTo>
                    <a:pt x="11" y="230"/>
                    <a:pt x="11" y="230"/>
                    <a:pt x="11" y="230"/>
                  </a:cubicBezTo>
                  <a:cubicBezTo>
                    <a:pt x="12" y="228"/>
                    <a:pt x="12" y="225"/>
                    <a:pt x="13" y="223"/>
                  </a:cubicBezTo>
                  <a:cubicBezTo>
                    <a:pt x="14" y="218"/>
                    <a:pt x="15" y="213"/>
                    <a:pt x="19" y="209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80" y="134"/>
                    <a:pt x="87" y="131"/>
                    <a:pt x="94" y="131"/>
                  </a:cubicBezTo>
                  <a:cubicBezTo>
                    <a:pt x="94" y="131"/>
                    <a:pt x="95" y="131"/>
                    <a:pt x="96" y="131"/>
                  </a:cubicBezTo>
                  <a:cubicBezTo>
                    <a:pt x="119" y="131"/>
                    <a:pt x="119" y="131"/>
                    <a:pt x="119" y="131"/>
                  </a:cubicBezTo>
                  <a:cubicBezTo>
                    <a:pt x="203" y="131"/>
                    <a:pt x="203" y="131"/>
                    <a:pt x="203" y="131"/>
                  </a:cubicBezTo>
                  <a:cubicBezTo>
                    <a:pt x="226" y="131"/>
                    <a:pt x="226" y="131"/>
                    <a:pt x="226" y="131"/>
                  </a:cubicBezTo>
                  <a:cubicBezTo>
                    <a:pt x="227" y="131"/>
                    <a:pt x="228" y="131"/>
                    <a:pt x="228" y="131"/>
                  </a:cubicBezTo>
                  <a:cubicBezTo>
                    <a:pt x="229" y="131"/>
                    <a:pt x="229" y="131"/>
                    <a:pt x="230" y="131"/>
                  </a:cubicBezTo>
                  <a:cubicBezTo>
                    <a:pt x="231" y="131"/>
                    <a:pt x="232" y="131"/>
                    <a:pt x="233" y="132"/>
                  </a:cubicBezTo>
                  <a:cubicBezTo>
                    <a:pt x="233" y="132"/>
                    <a:pt x="234" y="132"/>
                    <a:pt x="234" y="132"/>
                  </a:cubicBezTo>
                  <a:cubicBezTo>
                    <a:pt x="240" y="134"/>
                    <a:pt x="246" y="138"/>
                    <a:pt x="249" y="144"/>
                  </a:cubicBezTo>
                  <a:cubicBezTo>
                    <a:pt x="302" y="209"/>
                    <a:pt x="302" y="209"/>
                    <a:pt x="302" y="209"/>
                  </a:cubicBezTo>
                  <a:cubicBezTo>
                    <a:pt x="306" y="213"/>
                    <a:pt x="307" y="218"/>
                    <a:pt x="308" y="223"/>
                  </a:cubicBezTo>
                  <a:cubicBezTo>
                    <a:pt x="309" y="225"/>
                    <a:pt x="309" y="228"/>
                    <a:pt x="310" y="230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22" y="295"/>
                    <a:pt x="328" y="293"/>
                    <a:pt x="334" y="293"/>
                  </a:cubicBezTo>
                  <a:cubicBezTo>
                    <a:pt x="348" y="293"/>
                    <a:pt x="360" y="298"/>
                    <a:pt x="369" y="307"/>
                  </a:cubicBezTo>
                  <a:cubicBezTo>
                    <a:pt x="387" y="326"/>
                    <a:pt x="387" y="359"/>
                    <a:pt x="387" y="360"/>
                  </a:cubicBezTo>
                  <a:close/>
                  <a:moveTo>
                    <a:pt x="104" y="57"/>
                  </a:moveTo>
                  <a:cubicBezTo>
                    <a:pt x="104" y="25"/>
                    <a:pt x="129" y="0"/>
                    <a:pt x="161" y="0"/>
                  </a:cubicBezTo>
                  <a:cubicBezTo>
                    <a:pt x="192" y="0"/>
                    <a:pt x="218" y="25"/>
                    <a:pt x="218" y="57"/>
                  </a:cubicBezTo>
                  <a:cubicBezTo>
                    <a:pt x="218" y="88"/>
                    <a:pt x="192" y="113"/>
                    <a:pt x="161" y="113"/>
                  </a:cubicBezTo>
                  <a:cubicBezTo>
                    <a:pt x="129" y="113"/>
                    <a:pt x="104" y="88"/>
                    <a:pt x="104" y="57"/>
                  </a:cubicBezTo>
                  <a:close/>
                  <a:moveTo>
                    <a:pt x="165" y="56"/>
                  </a:moveTo>
                  <a:cubicBezTo>
                    <a:pt x="165" y="62"/>
                    <a:pt x="170" y="67"/>
                    <a:pt x="176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6" y="67"/>
                    <a:pt x="201" y="62"/>
                    <a:pt x="201" y="56"/>
                  </a:cubicBezTo>
                  <a:cubicBezTo>
                    <a:pt x="201" y="55"/>
                    <a:pt x="201" y="55"/>
                    <a:pt x="201" y="55"/>
                  </a:cubicBezTo>
                  <a:cubicBezTo>
                    <a:pt x="201" y="49"/>
                    <a:pt x="196" y="44"/>
                    <a:pt x="190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0" y="44"/>
                    <a:pt x="165" y="49"/>
                    <a:pt x="165" y="55"/>
                  </a:cubicBezTo>
                  <a:lnTo>
                    <a:pt x="165" y="56"/>
                  </a:lnTo>
                  <a:close/>
                  <a:moveTo>
                    <a:pt x="121" y="56"/>
                  </a:moveTo>
                  <a:cubicBezTo>
                    <a:pt x="121" y="62"/>
                    <a:pt x="126" y="67"/>
                    <a:pt x="132" y="67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52" y="67"/>
                    <a:pt x="156" y="62"/>
                    <a:pt x="156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6" y="49"/>
                    <a:pt x="152" y="44"/>
                    <a:pt x="146" y="44"/>
                  </a:cubicBezTo>
                  <a:cubicBezTo>
                    <a:pt x="132" y="44"/>
                    <a:pt x="132" y="44"/>
                    <a:pt x="132" y="44"/>
                  </a:cubicBezTo>
                  <a:cubicBezTo>
                    <a:pt x="126" y="44"/>
                    <a:pt x="121" y="49"/>
                    <a:pt x="121" y="55"/>
                  </a:cubicBezTo>
                  <a:lnTo>
                    <a:pt x="121" y="56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16" name="Овал 15">
            <a:extLst>
              <a:ext uri="{FF2B5EF4-FFF2-40B4-BE49-F238E27FC236}">
                <a16:creationId xmlns:a16="http://schemas.microsoft.com/office/drawing/2014/main" id="{CA369958-0D6E-4AF7-93EF-D166AB5C06A1}"/>
              </a:ext>
            </a:extLst>
          </p:cNvPr>
          <p:cNvSpPr/>
          <p:nvPr/>
        </p:nvSpPr>
        <p:spPr>
          <a:xfrm>
            <a:off x="8046721" y="2252312"/>
            <a:ext cx="5592278" cy="5205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" name="Группа 37" descr="значок группы бизнесменов">
            <a:extLst>
              <a:ext uri="{FF2B5EF4-FFF2-40B4-BE49-F238E27FC236}">
                <a16:creationId xmlns:a16="http://schemas.microsoft.com/office/drawing/2014/main" id="{0FD094E7-5E58-45F2-B645-E671C2A4989A}"/>
              </a:ext>
            </a:extLst>
          </p:cNvPr>
          <p:cNvGrpSpPr/>
          <p:nvPr/>
        </p:nvGrpSpPr>
        <p:grpSpPr>
          <a:xfrm>
            <a:off x="10201032" y="4877923"/>
            <a:ext cx="1670619" cy="1558131"/>
            <a:chOff x="2009775" y="7426325"/>
            <a:chExt cx="631825" cy="628650"/>
          </a:xfrm>
        </p:grpSpPr>
        <p:sp>
          <p:nvSpPr>
            <p:cNvPr id="39" name="Овал 176">
              <a:extLst>
                <a:ext uri="{FF2B5EF4-FFF2-40B4-BE49-F238E27FC236}">
                  <a16:creationId xmlns:a16="http://schemas.microsoft.com/office/drawing/2014/main" id="{231D7682-9E6E-4892-BBE4-6F0F0BA2F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9775" y="7426325"/>
              <a:ext cx="631825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0" name="Полилиния 185">
              <a:extLst>
                <a:ext uri="{FF2B5EF4-FFF2-40B4-BE49-F238E27FC236}">
                  <a16:creationId xmlns:a16="http://schemas.microsoft.com/office/drawing/2014/main" id="{72B0EFD6-EB8F-4F34-B78A-886B8380E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8675" y="7505700"/>
              <a:ext cx="454025" cy="444500"/>
            </a:xfrm>
            <a:custGeom>
              <a:avLst/>
              <a:gdLst>
                <a:gd name="T0" fmla="*/ 72 w 143"/>
                <a:gd name="T1" fmla="*/ 0 h 140"/>
                <a:gd name="T2" fmla="*/ 72 w 143"/>
                <a:gd name="T3" fmla="*/ 5 h 140"/>
                <a:gd name="T4" fmla="*/ 57 w 143"/>
                <a:gd name="T5" fmla="*/ 19 h 140"/>
                <a:gd name="T6" fmla="*/ 131 w 143"/>
                <a:gd name="T7" fmla="*/ 36 h 140"/>
                <a:gd name="T8" fmla="*/ 117 w 143"/>
                <a:gd name="T9" fmla="*/ 50 h 140"/>
                <a:gd name="T10" fmla="*/ 117 w 143"/>
                <a:gd name="T11" fmla="*/ 45 h 140"/>
                <a:gd name="T12" fmla="*/ 130 w 143"/>
                <a:gd name="T13" fmla="*/ 51 h 140"/>
                <a:gd name="T14" fmla="*/ 124 w 143"/>
                <a:gd name="T15" fmla="*/ 59 h 140"/>
                <a:gd name="T16" fmla="*/ 109 w 143"/>
                <a:gd name="T17" fmla="*/ 58 h 140"/>
                <a:gd name="T18" fmla="*/ 103 w 143"/>
                <a:gd name="T19" fmla="*/ 51 h 140"/>
                <a:gd name="T20" fmla="*/ 79 w 143"/>
                <a:gd name="T21" fmla="*/ 56 h 140"/>
                <a:gd name="T22" fmla="*/ 79 w 143"/>
                <a:gd name="T23" fmla="*/ 43 h 140"/>
                <a:gd name="T24" fmla="*/ 66 w 143"/>
                <a:gd name="T25" fmla="*/ 47 h 140"/>
                <a:gd name="T26" fmla="*/ 42 w 143"/>
                <a:gd name="T27" fmla="*/ 52 h 140"/>
                <a:gd name="T28" fmla="*/ 32 w 143"/>
                <a:gd name="T29" fmla="*/ 59 h 140"/>
                <a:gd name="T30" fmla="*/ 19 w 143"/>
                <a:gd name="T31" fmla="*/ 54 h 140"/>
                <a:gd name="T32" fmla="*/ 20 w 143"/>
                <a:gd name="T33" fmla="*/ 65 h 140"/>
                <a:gd name="T34" fmla="*/ 0 w 143"/>
                <a:gd name="T35" fmla="*/ 100 h 140"/>
                <a:gd name="T36" fmla="*/ 45 w 143"/>
                <a:gd name="T37" fmla="*/ 135 h 140"/>
                <a:gd name="T38" fmla="*/ 50 w 143"/>
                <a:gd name="T39" fmla="*/ 140 h 140"/>
                <a:gd name="T40" fmla="*/ 98 w 143"/>
                <a:gd name="T41" fmla="*/ 97 h 140"/>
                <a:gd name="T42" fmla="*/ 135 w 143"/>
                <a:gd name="T43" fmla="*/ 100 h 140"/>
                <a:gd name="T44" fmla="*/ 130 w 143"/>
                <a:gd name="T45" fmla="*/ 51 h 140"/>
                <a:gd name="T46" fmla="*/ 30 w 143"/>
                <a:gd name="T47" fmla="*/ 70 h 140"/>
                <a:gd name="T48" fmla="*/ 27 w 143"/>
                <a:gd name="T49" fmla="*/ 58 h 140"/>
                <a:gd name="T50" fmla="*/ 29 w 143"/>
                <a:gd name="T51" fmla="*/ 104 h 140"/>
                <a:gd name="T52" fmla="*/ 12 w 143"/>
                <a:gd name="T53" fmla="*/ 130 h 140"/>
                <a:gd name="T54" fmla="*/ 5 w 143"/>
                <a:gd name="T55" fmla="*/ 68 h 140"/>
                <a:gd name="T56" fmla="*/ 41 w 143"/>
                <a:gd name="T57" fmla="*/ 59 h 140"/>
                <a:gd name="T58" fmla="*/ 72 w 143"/>
                <a:gd name="T59" fmla="*/ 47 h 140"/>
                <a:gd name="T60" fmla="*/ 67 w 143"/>
                <a:gd name="T61" fmla="*/ 63 h 140"/>
                <a:gd name="T62" fmla="*/ 88 w 143"/>
                <a:gd name="T63" fmla="*/ 92 h 140"/>
                <a:gd name="T64" fmla="*/ 74 w 143"/>
                <a:gd name="T65" fmla="*/ 102 h 140"/>
                <a:gd name="T66" fmla="*/ 55 w 143"/>
                <a:gd name="T67" fmla="*/ 135 h 140"/>
                <a:gd name="T68" fmla="*/ 45 w 143"/>
                <a:gd name="T69" fmla="*/ 59 h 140"/>
                <a:gd name="T70" fmla="*/ 90 w 143"/>
                <a:gd name="T71" fmla="*/ 45 h 140"/>
                <a:gd name="T72" fmla="*/ 117 w 143"/>
                <a:gd name="T73" fmla="*/ 58 h 140"/>
                <a:gd name="T74" fmla="*/ 117 w 143"/>
                <a:gd name="T75" fmla="*/ 77 h 140"/>
                <a:gd name="T76" fmla="*/ 138 w 143"/>
                <a:gd name="T77" fmla="*/ 95 h 140"/>
                <a:gd name="T78" fmla="*/ 119 w 143"/>
                <a:gd name="T79" fmla="*/ 130 h 140"/>
                <a:gd name="T80" fmla="*/ 114 w 143"/>
                <a:gd name="T81" fmla="*/ 130 h 140"/>
                <a:gd name="T82" fmla="*/ 117 w 143"/>
                <a:gd name="T83" fmla="*/ 87 h 140"/>
                <a:gd name="T84" fmla="*/ 138 w 143"/>
                <a:gd name="T85" fmla="*/ 95 h 140"/>
                <a:gd name="T86" fmla="*/ 26 w 143"/>
                <a:gd name="T87" fmla="*/ 21 h 140"/>
                <a:gd name="T88" fmla="*/ 26 w 143"/>
                <a:gd name="T89" fmla="*/ 26 h 140"/>
                <a:gd name="T90" fmla="*/ 17 w 143"/>
                <a:gd name="T91" fmla="*/ 3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" h="140">
                  <a:moveTo>
                    <a:pt x="72" y="38"/>
                  </a:moveTo>
                  <a:cubicBezTo>
                    <a:pt x="82" y="38"/>
                    <a:pt x="90" y="29"/>
                    <a:pt x="90" y="19"/>
                  </a:cubicBezTo>
                  <a:cubicBezTo>
                    <a:pt x="90" y="9"/>
                    <a:pt x="82" y="0"/>
                    <a:pt x="72" y="0"/>
                  </a:cubicBezTo>
                  <a:cubicBezTo>
                    <a:pt x="61" y="0"/>
                    <a:pt x="53" y="9"/>
                    <a:pt x="53" y="19"/>
                  </a:cubicBezTo>
                  <a:cubicBezTo>
                    <a:pt x="53" y="29"/>
                    <a:pt x="61" y="38"/>
                    <a:pt x="72" y="38"/>
                  </a:cubicBezTo>
                  <a:close/>
                  <a:moveTo>
                    <a:pt x="72" y="5"/>
                  </a:moveTo>
                  <a:cubicBezTo>
                    <a:pt x="79" y="5"/>
                    <a:pt x="86" y="11"/>
                    <a:pt x="86" y="19"/>
                  </a:cubicBezTo>
                  <a:cubicBezTo>
                    <a:pt x="86" y="27"/>
                    <a:pt x="79" y="33"/>
                    <a:pt x="72" y="33"/>
                  </a:cubicBezTo>
                  <a:cubicBezTo>
                    <a:pt x="64" y="33"/>
                    <a:pt x="57" y="27"/>
                    <a:pt x="57" y="19"/>
                  </a:cubicBezTo>
                  <a:cubicBezTo>
                    <a:pt x="57" y="11"/>
                    <a:pt x="64" y="5"/>
                    <a:pt x="72" y="5"/>
                  </a:cubicBezTo>
                  <a:close/>
                  <a:moveTo>
                    <a:pt x="117" y="50"/>
                  </a:moveTo>
                  <a:cubicBezTo>
                    <a:pt x="124" y="50"/>
                    <a:pt x="131" y="43"/>
                    <a:pt x="131" y="36"/>
                  </a:cubicBezTo>
                  <a:cubicBezTo>
                    <a:pt x="131" y="28"/>
                    <a:pt x="124" y="21"/>
                    <a:pt x="117" y="21"/>
                  </a:cubicBezTo>
                  <a:cubicBezTo>
                    <a:pt x="109" y="21"/>
                    <a:pt x="102" y="28"/>
                    <a:pt x="102" y="36"/>
                  </a:cubicBezTo>
                  <a:cubicBezTo>
                    <a:pt x="102" y="43"/>
                    <a:pt x="109" y="50"/>
                    <a:pt x="117" y="50"/>
                  </a:cubicBezTo>
                  <a:close/>
                  <a:moveTo>
                    <a:pt x="117" y="26"/>
                  </a:moveTo>
                  <a:cubicBezTo>
                    <a:pt x="122" y="26"/>
                    <a:pt x="126" y="30"/>
                    <a:pt x="126" y="36"/>
                  </a:cubicBezTo>
                  <a:cubicBezTo>
                    <a:pt x="126" y="41"/>
                    <a:pt x="122" y="45"/>
                    <a:pt x="117" y="45"/>
                  </a:cubicBezTo>
                  <a:cubicBezTo>
                    <a:pt x="111" y="45"/>
                    <a:pt x="107" y="41"/>
                    <a:pt x="107" y="36"/>
                  </a:cubicBezTo>
                  <a:cubicBezTo>
                    <a:pt x="107" y="30"/>
                    <a:pt x="111" y="26"/>
                    <a:pt x="117" y="26"/>
                  </a:cubicBezTo>
                  <a:close/>
                  <a:moveTo>
                    <a:pt x="130" y="51"/>
                  </a:moveTo>
                  <a:cubicBezTo>
                    <a:pt x="123" y="64"/>
                    <a:pt x="123" y="64"/>
                    <a:pt x="123" y="64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4"/>
                    <a:pt x="124" y="54"/>
                    <a:pt x="124" y="54"/>
                  </a:cubicBezTo>
                  <a:cubicBezTo>
                    <a:pt x="109" y="54"/>
                    <a:pt x="109" y="54"/>
                    <a:pt x="109" y="54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0" y="65"/>
                    <a:pt x="110" y="65"/>
                    <a:pt x="110" y="65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2"/>
                    <a:pt x="101" y="52"/>
                  </a:cubicBezTo>
                  <a:cubicBezTo>
                    <a:pt x="97" y="43"/>
                    <a:pt x="88" y="39"/>
                    <a:pt x="88" y="39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46" y="42"/>
                    <a:pt x="42" y="52"/>
                  </a:cubicBezTo>
                  <a:cubicBezTo>
                    <a:pt x="42" y="52"/>
                    <a:pt x="40" y="51"/>
                    <a:pt x="40" y="51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0" y="55"/>
                    <a:pt x="0" y="68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93" y="140"/>
                    <a:pt x="93" y="140"/>
                    <a:pt x="93" y="14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8" y="97"/>
                    <a:pt x="98" y="97"/>
                    <a:pt x="98" y="97"/>
                  </a:cubicBezTo>
                  <a:cubicBezTo>
                    <a:pt x="98" y="135"/>
                    <a:pt x="98" y="135"/>
                    <a:pt x="98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43" y="56"/>
                    <a:pt x="130" y="51"/>
                    <a:pt x="130" y="51"/>
                  </a:cubicBezTo>
                  <a:close/>
                  <a:moveTo>
                    <a:pt x="27" y="58"/>
                  </a:moveTo>
                  <a:cubicBezTo>
                    <a:pt x="27" y="58"/>
                    <a:pt x="27" y="58"/>
                    <a:pt x="27" y="58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3" y="71"/>
                    <a:pt x="23" y="71"/>
                    <a:pt x="23" y="71"/>
                  </a:cubicBezTo>
                  <a:lnTo>
                    <a:pt x="27" y="58"/>
                  </a:lnTo>
                  <a:close/>
                  <a:moveTo>
                    <a:pt x="41" y="130"/>
                  </a:moveTo>
                  <a:cubicBezTo>
                    <a:pt x="29" y="130"/>
                    <a:pt x="29" y="130"/>
                    <a:pt x="29" y="130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130"/>
                    <a:pt x="24" y="130"/>
                    <a:pt x="24" y="130"/>
                  </a:cubicBezTo>
                  <a:cubicBezTo>
                    <a:pt x="12" y="130"/>
                    <a:pt x="12" y="130"/>
                    <a:pt x="12" y="130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3"/>
                    <a:pt x="7" y="59"/>
                    <a:pt x="11" y="5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1" y="130"/>
                  </a:lnTo>
                  <a:close/>
                  <a:moveTo>
                    <a:pt x="71" y="47"/>
                  </a:moveTo>
                  <a:cubicBezTo>
                    <a:pt x="72" y="47"/>
                    <a:pt x="72" y="47"/>
                    <a:pt x="72" y="47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67" y="63"/>
                    <a:pt x="67" y="63"/>
                    <a:pt x="67" y="63"/>
                  </a:cubicBezTo>
                  <a:lnTo>
                    <a:pt x="71" y="47"/>
                  </a:lnTo>
                  <a:close/>
                  <a:moveTo>
                    <a:pt x="98" y="92"/>
                  </a:moveTo>
                  <a:cubicBezTo>
                    <a:pt x="88" y="92"/>
                    <a:pt x="88" y="92"/>
                    <a:pt x="88" y="92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54"/>
                    <a:pt x="48" y="48"/>
                    <a:pt x="53" y="45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95" y="48"/>
                    <a:pt x="98" y="54"/>
                    <a:pt x="98" y="59"/>
                  </a:cubicBezTo>
                  <a:cubicBezTo>
                    <a:pt x="98" y="92"/>
                    <a:pt x="98" y="92"/>
                    <a:pt x="98" y="92"/>
                  </a:cubicBezTo>
                  <a:close/>
                  <a:moveTo>
                    <a:pt x="117" y="58"/>
                  </a:moveTo>
                  <a:cubicBezTo>
                    <a:pt x="117" y="58"/>
                    <a:pt x="117" y="58"/>
                    <a:pt x="117" y="58"/>
                  </a:cubicBezTo>
                  <a:cubicBezTo>
                    <a:pt x="120" y="70"/>
                    <a:pt x="120" y="70"/>
                    <a:pt x="120" y="70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4" y="71"/>
                    <a:pt x="114" y="71"/>
                    <a:pt x="114" y="71"/>
                  </a:cubicBezTo>
                  <a:lnTo>
                    <a:pt x="117" y="58"/>
                  </a:lnTo>
                  <a:close/>
                  <a:moveTo>
                    <a:pt x="138" y="95"/>
                  </a:moveTo>
                  <a:cubicBezTo>
                    <a:pt x="131" y="95"/>
                    <a:pt x="131" y="95"/>
                    <a:pt x="131" y="95"/>
                  </a:cubicBezTo>
                  <a:cubicBezTo>
                    <a:pt x="131" y="130"/>
                    <a:pt x="131" y="130"/>
                    <a:pt x="131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4" y="104"/>
                    <a:pt x="114" y="104"/>
                    <a:pt x="114" y="104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6" y="59"/>
                    <a:pt x="138" y="63"/>
                    <a:pt x="138" y="68"/>
                  </a:cubicBezTo>
                  <a:cubicBezTo>
                    <a:pt x="138" y="95"/>
                    <a:pt x="138" y="95"/>
                    <a:pt x="138" y="95"/>
                  </a:cubicBezTo>
                  <a:close/>
                  <a:moveTo>
                    <a:pt x="26" y="50"/>
                  </a:moveTo>
                  <a:cubicBezTo>
                    <a:pt x="34" y="50"/>
                    <a:pt x="41" y="43"/>
                    <a:pt x="41" y="36"/>
                  </a:cubicBezTo>
                  <a:cubicBezTo>
                    <a:pt x="41" y="28"/>
                    <a:pt x="34" y="21"/>
                    <a:pt x="26" y="21"/>
                  </a:cubicBezTo>
                  <a:cubicBezTo>
                    <a:pt x="19" y="21"/>
                    <a:pt x="12" y="28"/>
                    <a:pt x="12" y="36"/>
                  </a:cubicBezTo>
                  <a:cubicBezTo>
                    <a:pt x="12" y="43"/>
                    <a:pt x="19" y="50"/>
                    <a:pt x="26" y="50"/>
                  </a:cubicBezTo>
                  <a:close/>
                  <a:moveTo>
                    <a:pt x="26" y="26"/>
                  </a:moveTo>
                  <a:cubicBezTo>
                    <a:pt x="32" y="26"/>
                    <a:pt x="36" y="30"/>
                    <a:pt x="36" y="36"/>
                  </a:cubicBezTo>
                  <a:cubicBezTo>
                    <a:pt x="36" y="41"/>
                    <a:pt x="32" y="45"/>
                    <a:pt x="26" y="45"/>
                  </a:cubicBezTo>
                  <a:cubicBezTo>
                    <a:pt x="21" y="45"/>
                    <a:pt x="17" y="41"/>
                    <a:pt x="17" y="36"/>
                  </a:cubicBezTo>
                  <a:cubicBezTo>
                    <a:pt x="17" y="30"/>
                    <a:pt x="21" y="26"/>
                    <a:pt x="26" y="26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E81AE3E4-93B4-44B6-AA70-D94499707744}"/>
              </a:ext>
            </a:extLst>
          </p:cNvPr>
          <p:cNvSpPr/>
          <p:nvPr/>
        </p:nvSpPr>
        <p:spPr>
          <a:xfrm>
            <a:off x="6890976" y="2252312"/>
            <a:ext cx="3947070" cy="23446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1C49AD-5428-435A-845E-4B4767419A24}"/>
              </a:ext>
            </a:extLst>
          </p:cNvPr>
          <p:cNvSpPr txBox="1"/>
          <p:nvPr/>
        </p:nvSpPr>
        <p:spPr>
          <a:xfrm>
            <a:off x="7063841" y="2578107"/>
            <a:ext cx="5265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КВАЛИФИКАЦИИ</a:t>
            </a:r>
          </a:p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МУНИЦИПАЛЬНЫХ СЛУЖАЩИХ</a:t>
            </a:r>
          </a:p>
        </p:txBody>
      </p:sp>
    </p:spTree>
    <p:extLst>
      <p:ext uri="{BB962C8B-B14F-4D97-AF65-F5344CB8AC3E}">
        <p14:creationId xmlns:p14="http://schemas.microsoft.com/office/powerpoint/2010/main" val="4111087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221</Words>
  <Application>Microsoft Office PowerPoint</Application>
  <PresentationFormat>Широкоэкранный</PresentationFormat>
  <Paragraphs>35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Times New Roman</vt:lpstr>
      <vt:lpstr>Office Theme</vt:lpstr>
      <vt:lpstr>РЕГИОНАЛЬНЫЙ ПРОЕКТ  «ЦИФРОВОЕ ГОСУДАРСТВЕННОЕ УПРАВЛЕНИЕ» </vt:lpstr>
      <vt:lpstr>Презентация PowerPoint</vt:lpstr>
      <vt:lpstr>Презентация PowerPoint</vt:lpstr>
      <vt:lpstr>РЕГИОНАЛЬНЫЙ ПРОЕКТ  «КАДРЫ ДЛЯ ЦИФРОВОЙ ЭКОНОМИКИ»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Начальник ОИТ</dc:creator>
  <cp:lastModifiedBy>Начальник ОИТ</cp:lastModifiedBy>
  <cp:revision>15</cp:revision>
  <dcterms:created xsi:type="dcterms:W3CDTF">2019-10-30T10:17:35Z</dcterms:created>
  <dcterms:modified xsi:type="dcterms:W3CDTF">2019-12-03T07:08:58Z</dcterms:modified>
</cp:coreProperties>
</file>